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19"/>
  </p:notesMasterIdLst>
  <p:handoutMasterIdLst>
    <p:handoutMasterId r:id="rId20"/>
  </p:handoutMasterIdLst>
  <p:sldIdLst>
    <p:sldId id="281" r:id="rId6"/>
    <p:sldId id="291" r:id="rId7"/>
    <p:sldId id="302" r:id="rId8"/>
    <p:sldId id="303" r:id="rId9"/>
    <p:sldId id="296" r:id="rId10"/>
    <p:sldId id="305" r:id="rId11"/>
    <p:sldId id="306" r:id="rId12"/>
    <p:sldId id="307" r:id="rId13"/>
    <p:sldId id="294" r:id="rId14"/>
    <p:sldId id="304" r:id="rId15"/>
    <p:sldId id="295" r:id="rId16"/>
    <p:sldId id="299" r:id="rId17"/>
    <p:sldId id="298" r:id="rId18"/>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 id="3" name="Adelquis Trinidad" initials="AT" lastIdx="1" clrIdx="2">
    <p:extLst>
      <p:ext uri="{19B8F6BF-5375-455C-9EA6-DF929625EA0E}">
        <p15:presenceInfo xmlns:p15="http://schemas.microsoft.com/office/powerpoint/2012/main" userId="S-1-5-21-2713531400-4246190118-2623175568-48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68" autoAdjust="0"/>
  </p:normalViewPr>
  <p:slideViewPr>
    <p:cSldViewPr snapToGrid="0">
      <p:cViewPr varScale="1">
        <p:scale>
          <a:sx n="75" d="100"/>
          <a:sy n="75" d="100"/>
        </p:scale>
        <p:origin x="48" y="307"/>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21/01/2019</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21/01/2019</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Tree>
    <p:extLst>
      <p:ext uri="{BB962C8B-B14F-4D97-AF65-F5344CB8AC3E}">
        <p14:creationId xmlns:p14="http://schemas.microsoft.com/office/powerpoint/2010/main" val="1268138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Job title</a:t>
            </a:r>
          </a:p>
        </p:txBody>
      </p:sp>
    </p:spTree>
    <p:extLst>
      <p:ext uri="{BB962C8B-B14F-4D97-AF65-F5344CB8AC3E}">
        <p14:creationId xmlns:p14="http://schemas.microsoft.com/office/powerpoint/2010/main" val="41652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79270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Tree>
    <p:extLst>
      <p:ext uri="{BB962C8B-B14F-4D97-AF65-F5344CB8AC3E}">
        <p14:creationId xmlns:p14="http://schemas.microsoft.com/office/powerpoint/2010/main" val="3015775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SECTION TITLE</a:t>
            </a:r>
            <a:br>
              <a:rPr lang="en-US" dirty="0"/>
            </a:br>
            <a:r>
              <a:rPr lang="en-US" dirty="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455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290398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87115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02" r:id="rId2"/>
    <p:sldLayoutId id="2147483718" r:id="rId3"/>
    <p:sldLayoutId id="2147483715" r:id="rId4"/>
    <p:sldLayoutId id="2147483716" r:id="rId5"/>
    <p:sldLayoutId id="2147483717" r:id="rId6"/>
    <p:sldLayoutId id="2147483683" r:id="rId7"/>
    <p:sldLayoutId id="2147483719"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686" r:id="rId22"/>
  </p:sldLayoutIdLst>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3schools.com/html/html_attributes.asp"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HTML" TargetMode="External"/><Relationship Id="rId3" Type="http://schemas.openxmlformats.org/officeDocument/2006/relationships/hyperlink" Target="https://en.wikipedia.org/wiki/Solution_stack" TargetMode="External"/><Relationship Id="rId7" Type="http://schemas.openxmlformats.org/officeDocument/2006/relationships/hyperlink" Target="https://en.wikipedia.org/wiki/Software_design_pattern" TargetMode="External"/><Relationship Id="rId2" Type="http://schemas.openxmlformats.org/officeDocument/2006/relationships/hyperlink" Target="https://en.wikipedia.org/wiki/HTML5#cite_note-name-6" TargetMode="External"/><Relationship Id="rId1" Type="http://schemas.openxmlformats.org/officeDocument/2006/relationships/slideLayout" Target="../slideLayouts/slideLayout5.xml"/><Relationship Id="rId6" Type="http://schemas.openxmlformats.org/officeDocument/2006/relationships/hyperlink" Target="https://en.wikipedia.org/wiki/Markup_language" TargetMode="External"/><Relationship Id="rId11" Type="http://schemas.openxmlformats.org/officeDocument/2006/relationships/hyperlink" Target="https://www.w3schools.com/html/html5_intro.asp" TargetMode="External"/><Relationship Id="rId5" Type="http://schemas.openxmlformats.org/officeDocument/2006/relationships/hyperlink" Target="https://en.wikipedia.org/wiki/Web_content" TargetMode="External"/><Relationship Id="rId10" Type="http://schemas.openxmlformats.org/officeDocument/2006/relationships/image" Target="../media/image23.jpeg"/><Relationship Id="rId4" Type="http://schemas.openxmlformats.org/officeDocument/2006/relationships/hyperlink" Target="https://en.wikipedia.org/wiki/Web_page" TargetMode="External"/><Relationship Id="rId9" Type="http://schemas.openxmlformats.org/officeDocument/2006/relationships/hyperlink" Target="https://en.wikipedia.org/wiki/X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Cornerstone" TargetMode="External"/><Relationship Id="rId13" Type="http://schemas.openxmlformats.org/officeDocument/2006/relationships/hyperlink" Target="https://en.wikipedia.org/wiki/Semantic_Web" TargetMode="External"/><Relationship Id="rId3" Type="http://schemas.openxmlformats.org/officeDocument/2006/relationships/hyperlink" Target="https://en.wikipedia.org/wiki/Markup_language" TargetMode="External"/><Relationship Id="rId7" Type="http://schemas.openxmlformats.org/officeDocument/2006/relationships/hyperlink" Target="https://en.wikipedia.org/wiki/JavaScript" TargetMode="External"/><Relationship Id="rId12" Type="http://schemas.openxmlformats.org/officeDocument/2006/relationships/hyperlink" Target="https://en.wikipedia.org/wiki/Browser_engine" TargetMode="Externa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hyperlink" Target="https://en.wikipedia.org/wiki/Cascading_Style_Sheets" TargetMode="External"/><Relationship Id="rId11" Type="http://schemas.openxmlformats.org/officeDocument/2006/relationships/hyperlink" Target="https://en.wikipedia.org/wiki/Web_server" TargetMode="External"/><Relationship Id="rId5" Type="http://schemas.openxmlformats.org/officeDocument/2006/relationships/hyperlink" Target="https://en.wikipedia.org/wiki/Web_application" TargetMode="External"/><Relationship Id="rId10" Type="http://schemas.openxmlformats.org/officeDocument/2006/relationships/hyperlink" Target="https://en.wikipedia.org/wiki/Web_browser" TargetMode="External"/><Relationship Id="rId4" Type="http://schemas.openxmlformats.org/officeDocument/2006/relationships/hyperlink" Target="https://en.wikipedia.org/wiki/Web_page" TargetMode="External"/><Relationship Id="rId9" Type="http://schemas.openxmlformats.org/officeDocument/2006/relationships/hyperlink" Target="https://en.wikipedia.org/wiki/World_Wide_We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wikipedia.org/wiki/Angle_brackets" TargetMode="Externa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hyperlink" Target="https://www.lifewire.com/html-tag-vs-element-3466507" TargetMode="External"/><Relationship Id="rId2" Type="http://schemas.openxmlformats.org/officeDocument/2006/relationships/hyperlink" Target="https://www.lifewire.com/html-tag-definition-3466458" TargetMode="Externa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w3schools.com/tags/ref_byfunc.asp"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www.w3schools.com/html/html_blocks.asp"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Html for </a:t>
            </a:r>
            <a:r>
              <a:rPr lang="en-US" dirty="0">
                <a:solidFill>
                  <a:srgbClr val="DE411B"/>
                </a:solidFill>
              </a:rPr>
              <a:t>automation</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err="1"/>
              <a:t>rosario</a:t>
            </a:r>
            <a:r>
              <a:rPr lang="en-US" dirty="0"/>
              <a:t>, </a:t>
            </a:r>
            <a:r>
              <a:rPr lang="en-US" dirty="0" err="1"/>
              <a:t>january</a:t>
            </a:r>
            <a:r>
              <a:rPr lang="en-US" dirty="0"/>
              <a:t> 2019</a:t>
            </a:r>
            <a:endParaRPr lang="en-GB" dirty="0"/>
          </a:p>
        </p:txBody>
      </p:sp>
    </p:spTree>
    <p:extLst>
      <p:ext uri="{BB962C8B-B14F-4D97-AF65-F5344CB8AC3E}">
        <p14:creationId xmlns:p14="http://schemas.microsoft.com/office/powerpoint/2010/main" val="141592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Attributes</a:t>
            </a:r>
          </a:p>
        </p:txBody>
      </p:sp>
      <p:sp>
        <p:nvSpPr>
          <p:cNvPr id="13" name="Content Placeholder 12"/>
          <p:cNvSpPr>
            <a:spLocks noGrp="1"/>
          </p:cNvSpPr>
          <p:nvPr>
            <p:ph idx="19"/>
          </p:nvPr>
        </p:nvSpPr>
        <p:spPr>
          <a:xfrm>
            <a:off x="1218691" y="1549551"/>
            <a:ext cx="4489652" cy="424732"/>
          </a:xfrm>
        </p:spPr>
        <p:txBody>
          <a:bodyPr anchor="t"/>
          <a:lstStyle/>
          <a:p>
            <a:pPr algn="l"/>
            <a:r>
              <a:rPr lang="en-US" dirty="0"/>
              <a:t>What does attributes means?</a:t>
            </a:r>
          </a:p>
        </p:txBody>
      </p:sp>
      <p:sp>
        <p:nvSpPr>
          <p:cNvPr id="17" name="Content Placeholder 16"/>
          <p:cNvSpPr>
            <a:spLocks noGrp="1"/>
          </p:cNvSpPr>
          <p:nvPr>
            <p:ph idx="22"/>
          </p:nvPr>
        </p:nvSpPr>
        <p:spPr>
          <a:xfrm>
            <a:off x="1218691" y="2071617"/>
            <a:ext cx="4329854" cy="1201232"/>
          </a:xfrm>
        </p:spPr>
        <p:txBody>
          <a:bodyPr anchor="t"/>
          <a:lstStyle/>
          <a:p>
            <a:pPr algn="l"/>
            <a:r>
              <a:rPr lang="en-US" dirty="0"/>
              <a:t>Attributes provide additional information about HTML elements.</a:t>
            </a:r>
          </a:p>
        </p:txBody>
      </p:sp>
      <p:sp>
        <p:nvSpPr>
          <p:cNvPr id="12" name="Content Placeholder 12">
            <a:extLst>
              <a:ext uri="{FF2B5EF4-FFF2-40B4-BE49-F238E27FC236}">
                <a16:creationId xmlns:a16="http://schemas.microsoft.com/office/drawing/2014/main" id="{711E5085-3545-410F-9188-510EFC2AEFB6}"/>
              </a:ext>
            </a:extLst>
          </p:cNvPr>
          <p:cNvSpPr txBox="1">
            <a:spLocks/>
          </p:cNvSpPr>
          <p:nvPr/>
        </p:nvSpPr>
        <p:spPr>
          <a:xfrm>
            <a:off x="6378098" y="1549551"/>
            <a:ext cx="3983625" cy="424732"/>
          </a:xfrm>
          <a:prstGeom prst="rect">
            <a:avLst/>
          </a:prstGeom>
        </p:spPr>
        <p:txBody>
          <a:bodyPr vert="horz" lIns="0" tIns="45720" rIns="91440" bIns="45720" rtlCol="0" anchor="t"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defTabSz="914400" rtl="0" eaLnBrk="1" latinLnBrk="0" hangingPunct="1">
              <a:lnSpc>
                <a:spcPct val="90000"/>
              </a:lnSpc>
              <a:spcBef>
                <a:spcPts val="500"/>
              </a:spcBef>
              <a:buClr>
                <a:srgbClr val="DE411B"/>
              </a:buClr>
              <a:buFont typeface="Wingdings" panose="05000000000000000000" pitchFamily="2" charset="2"/>
              <a:buNone/>
              <a:defRPr sz="1600" kern="1200">
                <a:solidFill>
                  <a:srgbClr val="4A4E52"/>
                </a:solidFill>
                <a:latin typeface="+mn-lt"/>
                <a:ea typeface="+mn-ea"/>
                <a:cs typeface="+mn-cs"/>
              </a:defRPr>
            </a:lvl2pPr>
            <a:lvl3pPr marL="1257300" indent="-342900" algn="l" defTabSz="914400" rtl="0" eaLnBrk="1" latinLnBrk="0" hangingPunct="1">
              <a:lnSpc>
                <a:spcPct val="90000"/>
              </a:lnSpc>
              <a:spcBef>
                <a:spcPts val="500"/>
              </a:spcBef>
              <a:buClr>
                <a:srgbClr val="81ADB5"/>
              </a:buClr>
              <a:buFont typeface="Arial" panose="020B0604020202020204" pitchFamily="34" charset="0"/>
              <a:buChar char="•"/>
              <a:defRPr sz="1600" kern="1200">
                <a:solidFill>
                  <a:srgbClr val="4A4E52"/>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500" kern="1200">
                <a:solidFill>
                  <a:srgbClr val="4A4E5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4A4E5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AR" dirty="0"/>
              <a:t>HTML </a:t>
            </a:r>
            <a:r>
              <a:rPr lang="es-AR" dirty="0" err="1"/>
              <a:t>Attributes</a:t>
            </a:r>
            <a:endParaRPr lang="es-AR" dirty="0"/>
          </a:p>
        </p:txBody>
      </p:sp>
      <p:sp>
        <p:nvSpPr>
          <p:cNvPr id="14" name="Content Placeholder 16">
            <a:extLst>
              <a:ext uri="{FF2B5EF4-FFF2-40B4-BE49-F238E27FC236}">
                <a16:creationId xmlns:a16="http://schemas.microsoft.com/office/drawing/2014/main" id="{82C44420-C8D0-4FD4-A201-1DFF7F7098AF}"/>
              </a:ext>
            </a:extLst>
          </p:cNvPr>
          <p:cNvSpPr txBox="1">
            <a:spLocks/>
          </p:cNvSpPr>
          <p:nvPr/>
        </p:nvSpPr>
        <p:spPr>
          <a:xfrm>
            <a:off x="6378098" y="2071617"/>
            <a:ext cx="4329854" cy="1201232"/>
          </a:xfrm>
          <a:prstGeom prst="rect">
            <a:avLst/>
          </a:prstGeom>
        </p:spPr>
        <p:txBody>
          <a:bodyPr vert="horz" lIns="0" tIns="45720" rIns="91440" bIns="45720" rtlCol="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defTabSz="914400" rtl="0" eaLnBrk="1" latinLnBrk="0" hangingPunct="1">
              <a:lnSpc>
                <a:spcPct val="90000"/>
              </a:lnSpc>
              <a:spcBef>
                <a:spcPts val="500"/>
              </a:spcBef>
              <a:buClr>
                <a:srgbClr val="DE411B"/>
              </a:buClr>
              <a:buFontTx/>
              <a:buNone/>
              <a:defRPr sz="16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81ADB5"/>
              </a:buClr>
              <a:buFontTx/>
              <a:buNone/>
              <a:defRPr sz="16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gn="l">
              <a:buFont typeface="Wingdings" panose="05000000000000000000" pitchFamily="2" charset="2"/>
              <a:buChar char="§"/>
            </a:pPr>
            <a:r>
              <a:rPr lang="en-US" dirty="0"/>
              <a:t>All HTML elements can have attributes</a:t>
            </a:r>
          </a:p>
          <a:p>
            <a:pPr marL="285750" lvl="1" indent="-285750" algn="l">
              <a:buFont typeface="Wingdings" panose="05000000000000000000" pitchFamily="2" charset="2"/>
              <a:buChar char="§"/>
            </a:pPr>
            <a:r>
              <a:rPr lang="en-US" dirty="0"/>
              <a:t>Attributes provide additional information about an element</a:t>
            </a:r>
          </a:p>
          <a:p>
            <a:pPr marL="285750" lvl="1" indent="-285750" algn="l">
              <a:buFont typeface="Wingdings" panose="05000000000000000000" pitchFamily="2" charset="2"/>
              <a:buChar char="§"/>
            </a:pPr>
            <a:r>
              <a:rPr lang="en-US" dirty="0"/>
              <a:t>Attributes are always specified in the start tag</a:t>
            </a:r>
          </a:p>
          <a:p>
            <a:pPr marL="285750" lvl="1" indent="-285750" algn="l">
              <a:buFont typeface="Wingdings" panose="05000000000000000000" pitchFamily="2" charset="2"/>
              <a:buChar char="§"/>
            </a:pPr>
            <a:r>
              <a:rPr lang="en-US" dirty="0"/>
              <a:t>Attributes usually come in name/value pairs like: name="value"</a:t>
            </a:r>
            <a:endParaRPr lang="es-AR" dirty="0"/>
          </a:p>
        </p:txBody>
      </p:sp>
      <p:sp>
        <p:nvSpPr>
          <p:cNvPr id="15" name="TextBox 14">
            <a:extLst>
              <a:ext uri="{FF2B5EF4-FFF2-40B4-BE49-F238E27FC236}">
                <a16:creationId xmlns:a16="http://schemas.microsoft.com/office/drawing/2014/main" id="{583006B6-AD1C-4EA9-B8E8-F59E9BC142FC}"/>
              </a:ext>
            </a:extLst>
          </p:cNvPr>
          <p:cNvSpPr txBox="1"/>
          <p:nvPr/>
        </p:nvSpPr>
        <p:spPr>
          <a:xfrm>
            <a:off x="4298272" y="5116289"/>
            <a:ext cx="3986074" cy="830997"/>
          </a:xfrm>
          <a:prstGeom prst="rect">
            <a:avLst/>
          </a:prstGeom>
          <a:noFill/>
        </p:spPr>
        <p:txBody>
          <a:bodyPr wrap="square" rtlCol="0" anchor="ctr">
            <a:spAutoFit/>
          </a:bodyPr>
          <a:lstStyle/>
          <a:p>
            <a:r>
              <a:rPr lang="en-US" sz="4800" dirty="0">
                <a:latin typeface="Arial Narrow Bold" panose="020B0706020202030204" pitchFamily="34" charset="0"/>
                <a:hlinkClick r:id="rId2"/>
              </a:rPr>
              <a:t>EXAMPLES</a:t>
            </a:r>
            <a:endParaRPr lang="en-US" sz="4800" dirty="0">
              <a:latin typeface="Arial Narrow Bold" panose="020B0706020202030204" pitchFamily="34" charset="0"/>
            </a:endParaRPr>
          </a:p>
        </p:txBody>
      </p:sp>
      <p:pic>
        <p:nvPicPr>
          <p:cNvPr id="9" name="Picture 8">
            <a:extLst>
              <a:ext uri="{FF2B5EF4-FFF2-40B4-BE49-F238E27FC236}">
                <a16:creationId xmlns:a16="http://schemas.microsoft.com/office/drawing/2014/main" id="{B3AB8390-0409-4317-94CF-4A56F7FC833B}"/>
              </a:ext>
            </a:extLst>
          </p:cNvPr>
          <p:cNvPicPr>
            <a:picLocks noChangeAspect="1"/>
          </p:cNvPicPr>
          <p:nvPr/>
        </p:nvPicPr>
        <p:blipFill>
          <a:blip r:embed="rId3"/>
          <a:stretch>
            <a:fillRect/>
          </a:stretch>
        </p:blipFill>
        <p:spPr>
          <a:xfrm>
            <a:off x="1992612" y="3975849"/>
            <a:ext cx="8268417" cy="1150720"/>
          </a:xfrm>
          <a:prstGeom prst="rect">
            <a:avLst/>
          </a:prstGeom>
        </p:spPr>
      </p:pic>
    </p:spTree>
    <p:extLst>
      <p:ext uri="{BB962C8B-B14F-4D97-AF65-F5344CB8AC3E}">
        <p14:creationId xmlns:p14="http://schemas.microsoft.com/office/powerpoint/2010/main" val="2778661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HTML5</a:t>
            </a:r>
            <a:endParaRPr lang="en-GB" dirty="0"/>
          </a:p>
        </p:txBody>
      </p:sp>
      <p:sp>
        <p:nvSpPr>
          <p:cNvPr id="8" name="Content Placeholder 7"/>
          <p:cNvSpPr>
            <a:spLocks noGrp="1"/>
          </p:cNvSpPr>
          <p:nvPr>
            <p:ph idx="15"/>
          </p:nvPr>
        </p:nvSpPr>
        <p:spPr>
          <a:xfrm>
            <a:off x="806824" y="2640589"/>
            <a:ext cx="6401554" cy="387798"/>
          </a:xfrm>
        </p:spPr>
        <p:txBody>
          <a:bodyPr/>
          <a:lstStyle/>
          <a:p>
            <a:r>
              <a:rPr lang="en-US" dirty="0"/>
              <a:t>What about html5</a:t>
            </a:r>
          </a:p>
        </p:txBody>
      </p:sp>
      <p:sp>
        <p:nvSpPr>
          <p:cNvPr id="5" name="Content Placeholder 4"/>
          <p:cNvSpPr>
            <a:spLocks noGrp="1"/>
          </p:cNvSpPr>
          <p:nvPr>
            <p:ph idx="13"/>
          </p:nvPr>
        </p:nvSpPr>
        <p:spPr>
          <a:xfrm>
            <a:off x="806824" y="3028387"/>
            <a:ext cx="6401554" cy="1615827"/>
          </a:xfrm>
        </p:spPr>
        <p:txBody>
          <a:bodyPr/>
          <a:lstStyle/>
          <a:p>
            <a:r>
              <a:rPr lang="en-US" b="1" dirty="0"/>
              <a:t>HTML 5</a:t>
            </a:r>
            <a:r>
              <a:rPr lang="en-US" dirty="0"/>
              <a:t> (formerly and commonly spelled </a:t>
            </a:r>
            <a:r>
              <a:rPr lang="en-US" b="1" dirty="0"/>
              <a:t>HTML5</a:t>
            </a:r>
            <a:r>
              <a:rPr lang="en-US" baseline="30000" dirty="0">
                <a:hlinkClick r:id="rId2"/>
              </a:rPr>
              <a:t>[a]</a:t>
            </a:r>
            <a:r>
              <a:rPr lang="en-US" dirty="0"/>
              <a:t>) is a </a:t>
            </a:r>
            <a:r>
              <a:rPr lang="en-US" dirty="0">
                <a:hlinkClick r:id="rId3" tooltip="Solution stack"/>
              </a:rPr>
              <a:t>software solution stack</a:t>
            </a:r>
            <a:r>
              <a:rPr lang="en-US" dirty="0"/>
              <a:t> that defines the properties and behaviors of </a:t>
            </a:r>
            <a:r>
              <a:rPr lang="en-US" dirty="0">
                <a:hlinkClick r:id="rId4" tooltip="Web page"/>
              </a:rPr>
              <a:t>web page</a:t>
            </a:r>
            <a:r>
              <a:rPr lang="en-US" dirty="0"/>
              <a:t> </a:t>
            </a:r>
            <a:r>
              <a:rPr lang="en-US" dirty="0">
                <a:hlinkClick r:id="rId5" tooltip="Web content"/>
              </a:rPr>
              <a:t>content</a:t>
            </a:r>
            <a:r>
              <a:rPr lang="en-US" dirty="0"/>
              <a:t> by implementing a </a:t>
            </a:r>
            <a:r>
              <a:rPr lang="en-US" dirty="0">
                <a:hlinkClick r:id="rId6" tooltip="Markup language"/>
              </a:rPr>
              <a:t>markup</a:t>
            </a:r>
            <a:r>
              <a:rPr lang="en-US" dirty="0"/>
              <a:t> based </a:t>
            </a:r>
            <a:r>
              <a:rPr lang="en-US" dirty="0">
                <a:hlinkClick r:id="rId7" tooltip="Software design pattern"/>
              </a:rPr>
              <a:t>pattern</a:t>
            </a:r>
            <a:r>
              <a:rPr lang="en-US" dirty="0"/>
              <a:t> to it.</a:t>
            </a:r>
          </a:p>
          <a:p>
            <a:r>
              <a:rPr lang="en-US" dirty="0"/>
              <a:t>HTML 5 is the fifth and current major version of the </a:t>
            </a:r>
            <a:r>
              <a:rPr lang="en-US" dirty="0">
                <a:hlinkClick r:id="rId8" tooltip="HTML"/>
              </a:rPr>
              <a:t>HTML</a:t>
            </a:r>
            <a:r>
              <a:rPr lang="en-US" dirty="0"/>
              <a:t> standard, and subsumes </a:t>
            </a:r>
            <a:r>
              <a:rPr lang="en-US" dirty="0">
                <a:hlinkClick r:id="rId9" tooltip="XHTML"/>
              </a:rPr>
              <a:t>XHTML</a:t>
            </a:r>
            <a:r>
              <a:rPr lang="en-US" dirty="0"/>
              <a:t>. It currently exists in two standardized forms: </a:t>
            </a:r>
            <a:r>
              <a:rPr lang="en-US" i="1" dirty="0"/>
              <a:t>HTML 5.2 </a:t>
            </a:r>
            <a:endParaRPr lang="en-US" dirty="0"/>
          </a:p>
        </p:txBody>
      </p:sp>
      <p:pic>
        <p:nvPicPr>
          <p:cNvPr id="7170" name="Picture 2" descr="Resultado de imagen para HTML5">
            <a:extLst>
              <a:ext uri="{FF2B5EF4-FFF2-40B4-BE49-F238E27FC236}">
                <a16:creationId xmlns:a16="http://schemas.microsoft.com/office/drawing/2014/main" id="{3E0D0307-BF71-4D39-9FEA-779E8E9FB171}"/>
              </a:ext>
            </a:extLst>
          </p:cNvPr>
          <p:cNvPicPr>
            <a:picLocks noGrp="1" noChangeAspect="1" noChangeArrowheads="1"/>
          </p:cNvPicPr>
          <p:nvPr>
            <p:ph idx="14"/>
          </p:nvPr>
        </p:nvPicPr>
        <p:blipFill>
          <a:blip r:embed="rId10">
            <a:extLst>
              <a:ext uri="{28A0092B-C50C-407E-A947-70E740481C1C}">
                <a14:useLocalDpi xmlns:a14="http://schemas.microsoft.com/office/drawing/2010/main" val="0"/>
              </a:ext>
            </a:extLst>
          </a:blip>
          <a:srcRect/>
          <a:stretch>
            <a:fillRect/>
          </a:stretch>
        </p:blipFill>
        <p:spPr bwMode="auto">
          <a:xfrm>
            <a:off x="7551738" y="2675583"/>
            <a:ext cx="3802062" cy="21386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601132-2790-460A-AF60-2F00CBFD0CE3}"/>
              </a:ext>
            </a:extLst>
          </p:cNvPr>
          <p:cNvSpPr txBox="1"/>
          <p:nvPr/>
        </p:nvSpPr>
        <p:spPr>
          <a:xfrm>
            <a:off x="4007601" y="5308847"/>
            <a:ext cx="4403324" cy="584775"/>
          </a:xfrm>
          <a:prstGeom prst="rect">
            <a:avLst/>
          </a:prstGeom>
          <a:noFill/>
        </p:spPr>
        <p:txBody>
          <a:bodyPr wrap="square" rtlCol="0">
            <a:spAutoFit/>
          </a:bodyPr>
          <a:lstStyle/>
          <a:p>
            <a:r>
              <a:rPr lang="en-US" sz="3200" dirty="0">
                <a:latin typeface="Arial Narrow Bold" panose="020B0706020202030204" pitchFamily="34" charset="0"/>
                <a:hlinkClick r:id="rId11"/>
              </a:rPr>
              <a:t>SEE</a:t>
            </a:r>
            <a:r>
              <a:rPr lang="en-US" sz="3200" dirty="0">
                <a:latin typeface="Arial Narrow Bold" panose="020B0706020202030204" pitchFamily="34" charset="0"/>
              </a:rPr>
              <a:t> MORE REFERENCES</a:t>
            </a:r>
          </a:p>
        </p:txBody>
      </p:sp>
    </p:spTree>
    <p:extLst>
      <p:ext uri="{BB962C8B-B14F-4D97-AF65-F5344CB8AC3E}">
        <p14:creationId xmlns:p14="http://schemas.microsoft.com/office/powerpoint/2010/main" val="212295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graphicFrame>
        <p:nvGraphicFramePr>
          <p:cNvPr id="9" name="Content Placeholder 8">
            <a:extLst>
              <a:ext uri="{FF2B5EF4-FFF2-40B4-BE49-F238E27FC236}">
                <a16:creationId xmlns:a16="http://schemas.microsoft.com/office/drawing/2014/main" id="{71169741-B08B-479F-BDA7-01508EB109C5}"/>
              </a:ext>
            </a:extLst>
          </p:cNvPr>
          <p:cNvGraphicFramePr>
            <a:graphicFrameLocks noGrp="1"/>
          </p:cNvGraphicFramePr>
          <p:nvPr>
            <p:ph idx="22"/>
            <p:extLst>
              <p:ext uri="{D42A27DB-BD31-4B8C-83A1-F6EECF244321}">
                <p14:modId xmlns:p14="http://schemas.microsoft.com/office/powerpoint/2010/main" val="2625802844"/>
              </p:ext>
            </p:extLst>
          </p:nvPr>
        </p:nvGraphicFramePr>
        <p:xfrm>
          <a:off x="1211422" y="1574800"/>
          <a:ext cx="9831388" cy="3708400"/>
        </p:xfrm>
        <a:graphic>
          <a:graphicData uri="http://schemas.openxmlformats.org/drawingml/2006/table">
            <a:tbl>
              <a:tblPr firstRow="1" bandRow="1">
                <a:tableStyleId>{72833802-FEF1-4C79-8D5D-14CF1EAF98D9}</a:tableStyleId>
              </a:tblPr>
              <a:tblGrid>
                <a:gridCol w="9831388">
                  <a:extLst>
                    <a:ext uri="{9D8B030D-6E8A-4147-A177-3AD203B41FA5}">
                      <a16:colId xmlns:a16="http://schemas.microsoft.com/office/drawing/2014/main" val="2774718107"/>
                    </a:ext>
                  </a:extLst>
                </a:gridCol>
              </a:tblGrid>
              <a:tr h="370840">
                <a:tc>
                  <a:txBody>
                    <a:bodyPr/>
                    <a:lstStyle/>
                    <a:p>
                      <a:endParaRPr lang="en-US" dirty="0"/>
                    </a:p>
                  </a:txBody>
                  <a:tcPr/>
                </a:tc>
                <a:extLst>
                  <a:ext uri="{0D108BD9-81ED-4DB2-BD59-A6C34878D82A}">
                    <a16:rowId xmlns:a16="http://schemas.microsoft.com/office/drawing/2014/main" val="2630683323"/>
                  </a:ext>
                </a:extLst>
              </a:tr>
              <a:tr h="370840">
                <a:tc>
                  <a:txBody>
                    <a:bodyPr/>
                    <a:lstStyle/>
                    <a:p>
                      <a:r>
                        <a:rPr lang="en-US" dirty="0"/>
                        <a:t>https://www.w3schools.com/</a:t>
                      </a:r>
                    </a:p>
                  </a:txBody>
                  <a:tcPr/>
                </a:tc>
                <a:extLst>
                  <a:ext uri="{0D108BD9-81ED-4DB2-BD59-A6C34878D82A}">
                    <a16:rowId xmlns:a16="http://schemas.microsoft.com/office/drawing/2014/main" val="3306843298"/>
                  </a:ext>
                </a:extLst>
              </a:tr>
              <a:tr h="370840">
                <a:tc>
                  <a:txBody>
                    <a:bodyPr/>
                    <a:lstStyle/>
                    <a:p>
                      <a:r>
                        <a:rPr lang="en-US" dirty="0"/>
                        <a:t>https://www.espace.cool/</a:t>
                      </a:r>
                    </a:p>
                  </a:txBody>
                  <a:tcPr/>
                </a:tc>
                <a:extLst>
                  <a:ext uri="{0D108BD9-81ED-4DB2-BD59-A6C34878D82A}">
                    <a16:rowId xmlns:a16="http://schemas.microsoft.com/office/drawing/2014/main" val="2884304051"/>
                  </a:ext>
                </a:extLst>
              </a:tr>
              <a:tr h="370840">
                <a:tc>
                  <a:txBody>
                    <a:bodyPr/>
                    <a:lstStyle/>
                    <a:p>
                      <a:r>
                        <a:rPr lang="en-US" dirty="0"/>
                        <a:t>https://www.wikipedia.org/</a:t>
                      </a:r>
                    </a:p>
                  </a:txBody>
                  <a:tcPr/>
                </a:tc>
                <a:extLst>
                  <a:ext uri="{0D108BD9-81ED-4DB2-BD59-A6C34878D82A}">
                    <a16:rowId xmlns:a16="http://schemas.microsoft.com/office/drawing/2014/main" val="1763154116"/>
                  </a:ext>
                </a:extLst>
              </a:tr>
              <a:tr h="370840">
                <a:tc>
                  <a:txBody>
                    <a:bodyPr/>
                    <a:lstStyle/>
                    <a:p>
                      <a:r>
                        <a:rPr lang="en-US" dirty="0"/>
                        <a:t>https://developer.mozilla.org</a:t>
                      </a:r>
                    </a:p>
                  </a:txBody>
                  <a:tcPr/>
                </a:tc>
                <a:extLst>
                  <a:ext uri="{0D108BD9-81ED-4DB2-BD59-A6C34878D82A}">
                    <a16:rowId xmlns:a16="http://schemas.microsoft.com/office/drawing/2014/main" val="1721006001"/>
                  </a:ext>
                </a:extLst>
              </a:tr>
              <a:tr h="370840">
                <a:tc>
                  <a:txBody>
                    <a:bodyPr/>
                    <a:lstStyle/>
                    <a:p>
                      <a:endParaRPr lang="en-US"/>
                    </a:p>
                  </a:txBody>
                  <a:tcPr/>
                </a:tc>
                <a:extLst>
                  <a:ext uri="{0D108BD9-81ED-4DB2-BD59-A6C34878D82A}">
                    <a16:rowId xmlns:a16="http://schemas.microsoft.com/office/drawing/2014/main" val="1662220206"/>
                  </a:ext>
                </a:extLst>
              </a:tr>
              <a:tr h="370840">
                <a:tc>
                  <a:txBody>
                    <a:bodyPr/>
                    <a:lstStyle/>
                    <a:p>
                      <a:endParaRPr lang="en-US"/>
                    </a:p>
                  </a:txBody>
                  <a:tcPr/>
                </a:tc>
                <a:extLst>
                  <a:ext uri="{0D108BD9-81ED-4DB2-BD59-A6C34878D82A}">
                    <a16:rowId xmlns:a16="http://schemas.microsoft.com/office/drawing/2014/main" val="416632526"/>
                  </a:ext>
                </a:extLst>
              </a:tr>
              <a:tr h="370840">
                <a:tc>
                  <a:txBody>
                    <a:bodyPr/>
                    <a:lstStyle/>
                    <a:p>
                      <a:endParaRPr lang="en-US"/>
                    </a:p>
                  </a:txBody>
                  <a:tcPr/>
                </a:tc>
                <a:extLst>
                  <a:ext uri="{0D108BD9-81ED-4DB2-BD59-A6C34878D82A}">
                    <a16:rowId xmlns:a16="http://schemas.microsoft.com/office/drawing/2014/main" val="1248043319"/>
                  </a:ext>
                </a:extLst>
              </a:tr>
              <a:tr h="370840">
                <a:tc>
                  <a:txBody>
                    <a:bodyPr/>
                    <a:lstStyle/>
                    <a:p>
                      <a:endParaRPr lang="en-US"/>
                    </a:p>
                  </a:txBody>
                  <a:tcPr/>
                </a:tc>
                <a:extLst>
                  <a:ext uri="{0D108BD9-81ED-4DB2-BD59-A6C34878D82A}">
                    <a16:rowId xmlns:a16="http://schemas.microsoft.com/office/drawing/2014/main" val="500389969"/>
                  </a:ext>
                </a:extLst>
              </a:tr>
              <a:tr h="370840">
                <a:tc>
                  <a:txBody>
                    <a:bodyPr/>
                    <a:lstStyle/>
                    <a:p>
                      <a:endParaRPr lang="en-US" dirty="0"/>
                    </a:p>
                  </a:txBody>
                  <a:tcPr/>
                </a:tc>
                <a:extLst>
                  <a:ext uri="{0D108BD9-81ED-4DB2-BD59-A6C34878D82A}">
                    <a16:rowId xmlns:a16="http://schemas.microsoft.com/office/drawing/2014/main" val="3770626882"/>
                  </a:ext>
                </a:extLst>
              </a:tr>
            </a:tbl>
          </a:graphicData>
        </a:graphic>
      </p:graphicFrame>
    </p:spTree>
    <p:extLst>
      <p:ext uri="{BB962C8B-B14F-4D97-AF65-F5344CB8AC3E}">
        <p14:creationId xmlns:p14="http://schemas.microsoft.com/office/powerpoint/2010/main" val="8905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Content Placeholder 3"/>
          <p:cNvSpPr>
            <a:spLocks noGrp="1"/>
          </p:cNvSpPr>
          <p:nvPr>
            <p:ph idx="21"/>
          </p:nvPr>
        </p:nvSpPr>
        <p:spPr/>
        <p:txBody>
          <a:bodyPr/>
          <a:lstStyle/>
          <a:p>
            <a:r>
              <a:rPr lang="en-GB" dirty="0"/>
              <a:t>Adelquis </a:t>
            </a:r>
            <a:r>
              <a:rPr lang="en-GB" dirty="0" err="1"/>
              <a:t>trinidad</a:t>
            </a:r>
            <a:endParaRPr lang="en-GB" dirty="0"/>
          </a:p>
        </p:txBody>
      </p:sp>
      <p:sp>
        <p:nvSpPr>
          <p:cNvPr id="5" name="Content Placeholder 4"/>
          <p:cNvSpPr>
            <a:spLocks noGrp="1"/>
          </p:cNvSpPr>
          <p:nvPr>
            <p:ph idx="22"/>
          </p:nvPr>
        </p:nvSpPr>
        <p:spPr/>
        <p:txBody>
          <a:bodyPr/>
          <a:lstStyle/>
          <a:p>
            <a:r>
              <a:rPr lang="en-GB" dirty="0"/>
              <a:t>adelquis.Trinidad@endava.com</a:t>
            </a:r>
          </a:p>
        </p:txBody>
      </p:sp>
      <p:sp>
        <p:nvSpPr>
          <p:cNvPr id="6" name="Content Placeholder 5"/>
          <p:cNvSpPr>
            <a:spLocks noGrp="1"/>
          </p:cNvSpPr>
          <p:nvPr>
            <p:ph idx="23"/>
          </p:nvPr>
        </p:nvSpPr>
        <p:spPr/>
        <p:txBody>
          <a:bodyPr>
            <a:normAutofit lnSpcReduction="10000"/>
          </a:bodyPr>
          <a:lstStyle/>
          <a:p>
            <a:r>
              <a:rPr lang="en-GB" dirty="0"/>
              <a:t>engineer</a:t>
            </a:r>
          </a:p>
        </p:txBody>
      </p:sp>
    </p:spTree>
    <p:extLst>
      <p:ext uri="{BB962C8B-B14F-4D97-AF65-F5344CB8AC3E}">
        <p14:creationId xmlns:p14="http://schemas.microsoft.com/office/powerpoint/2010/main" val="104897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agenda</a:t>
            </a:r>
            <a:endParaRPr lang="en-GB" sz="4400" dirty="0"/>
          </a:p>
        </p:txBody>
      </p:sp>
      <p:sp>
        <p:nvSpPr>
          <p:cNvPr id="3" name="Content Placeholder 2"/>
          <p:cNvSpPr>
            <a:spLocks noGrp="1"/>
          </p:cNvSpPr>
          <p:nvPr>
            <p:ph idx="14"/>
          </p:nvPr>
        </p:nvSpPr>
        <p:spPr>
          <a:xfrm>
            <a:off x="806824" y="2079017"/>
            <a:ext cx="9682333" cy="3934346"/>
          </a:xfrm>
        </p:spPr>
        <p:txBody>
          <a:bodyPr/>
          <a:lstStyle/>
          <a:p>
            <a:pPr>
              <a:lnSpc>
                <a:spcPct val="100000"/>
              </a:lnSpc>
              <a:spcBef>
                <a:spcPts val="50"/>
              </a:spcBef>
              <a:spcAft>
                <a:spcPts val="50"/>
              </a:spcAft>
            </a:pPr>
            <a:r>
              <a:rPr lang="en-US" sz="1800" dirty="0"/>
              <a:t>What is HTML? </a:t>
            </a:r>
          </a:p>
          <a:p>
            <a:pPr>
              <a:lnSpc>
                <a:spcPct val="100000"/>
              </a:lnSpc>
              <a:spcBef>
                <a:spcPts val="50"/>
              </a:spcBef>
              <a:spcAft>
                <a:spcPts val="50"/>
              </a:spcAft>
            </a:pPr>
            <a:r>
              <a:rPr lang="en-US" sz="1800" dirty="0"/>
              <a:t>Tags</a:t>
            </a:r>
          </a:p>
          <a:p>
            <a:pPr>
              <a:lnSpc>
                <a:spcPct val="100000"/>
              </a:lnSpc>
              <a:spcBef>
                <a:spcPts val="50"/>
              </a:spcBef>
              <a:spcAft>
                <a:spcPts val="50"/>
              </a:spcAft>
            </a:pPr>
            <a:r>
              <a:rPr lang="en-US" sz="1800" dirty="0">
                <a:solidFill>
                  <a:schemeClr val="tx1"/>
                </a:solidFill>
              </a:rPr>
              <a:t>Nested Tags</a:t>
            </a:r>
          </a:p>
          <a:p>
            <a:pPr>
              <a:lnSpc>
                <a:spcPct val="100000"/>
              </a:lnSpc>
              <a:spcBef>
                <a:spcPts val="50"/>
              </a:spcBef>
              <a:spcAft>
                <a:spcPts val="50"/>
              </a:spcAft>
            </a:pPr>
            <a:r>
              <a:rPr lang="en-US" sz="1800" dirty="0"/>
              <a:t>Html Basic Structure</a:t>
            </a:r>
          </a:p>
          <a:p>
            <a:pPr>
              <a:lnSpc>
                <a:spcPct val="100000"/>
              </a:lnSpc>
              <a:spcBef>
                <a:spcPts val="50"/>
              </a:spcBef>
              <a:spcAft>
                <a:spcPts val="50"/>
              </a:spcAft>
            </a:pPr>
            <a:r>
              <a:rPr lang="en-US" sz="1800" dirty="0"/>
              <a:t>Head</a:t>
            </a:r>
          </a:p>
          <a:p>
            <a:pPr>
              <a:lnSpc>
                <a:spcPct val="100000"/>
              </a:lnSpc>
              <a:spcBef>
                <a:spcPts val="50"/>
              </a:spcBef>
              <a:spcAft>
                <a:spcPts val="50"/>
              </a:spcAft>
            </a:pPr>
            <a:r>
              <a:rPr lang="en-US" sz="1800" dirty="0"/>
              <a:t>Body</a:t>
            </a:r>
          </a:p>
          <a:p>
            <a:pPr>
              <a:lnSpc>
                <a:spcPct val="100000"/>
              </a:lnSpc>
              <a:spcBef>
                <a:spcPts val="50"/>
              </a:spcBef>
              <a:spcAft>
                <a:spcPts val="50"/>
              </a:spcAft>
            </a:pPr>
            <a:r>
              <a:rPr lang="en-US" sz="1800" dirty="0"/>
              <a:t>Headers</a:t>
            </a:r>
          </a:p>
          <a:p>
            <a:pPr>
              <a:lnSpc>
                <a:spcPct val="100000"/>
              </a:lnSpc>
              <a:spcBef>
                <a:spcPts val="50"/>
              </a:spcBef>
              <a:spcAft>
                <a:spcPts val="50"/>
              </a:spcAft>
            </a:pPr>
            <a:r>
              <a:rPr lang="en-GB" sz="1800" dirty="0"/>
              <a:t>Html common tags (By Category)</a:t>
            </a:r>
          </a:p>
          <a:p>
            <a:pPr>
              <a:lnSpc>
                <a:spcPct val="100000"/>
              </a:lnSpc>
              <a:spcBef>
                <a:spcPts val="50"/>
              </a:spcBef>
              <a:spcAft>
                <a:spcPts val="50"/>
              </a:spcAft>
            </a:pPr>
            <a:r>
              <a:rPr lang="en-GB" sz="1800" dirty="0"/>
              <a:t>Block elements AND Inline elements</a:t>
            </a:r>
          </a:p>
          <a:p>
            <a:pPr>
              <a:lnSpc>
                <a:spcPct val="100000"/>
              </a:lnSpc>
              <a:spcBef>
                <a:spcPts val="50"/>
              </a:spcBef>
              <a:spcAft>
                <a:spcPts val="50"/>
              </a:spcAft>
            </a:pPr>
            <a:r>
              <a:rPr lang="en-GB" sz="1800" dirty="0"/>
              <a:t>Attributes</a:t>
            </a:r>
          </a:p>
          <a:p>
            <a:pPr>
              <a:lnSpc>
                <a:spcPct val="100000"/>
              </a:lnSpc>
              <a:spcBef>
                <a:spcPts val="50"/>
              </a:spcBef>
              <a:spcAft>
                <a:spcPts val="50"/>
              </a:spcAft>
            </a:pPr>
            <a:r>
              <a:rPr lang="en-GB" sz="1800" dirty="0"/>
              <a:t>HTML 5</a:t>
            </a:r>
          </a:p>
          <a:p>
            <a:pPr>
              <a:lnSpc>
                <a:spcPct val="100000"/>
              </a:lnSpc>
              <a:spcBef>
                <a:spcPts val="50"/>
              </a:spcBef>
              <a:spcAft>
                <a:spcPts val="50"/>
              </a:spcAft>
            </a:pPr>
            <a:r>
              <a:rPr lang="en-GB" sz="1800" dirty="0">
                <a:latin typeface="Arial Narrow Bold" panose="020B0706020202030204" pitchFamily="34" charset="0"/>
              </a:rPr>
              <a:t>references</a:t>
            </a:r>
          </a:p>
          <a:p>
            <a:pPr lvl="1">
              <a:lnSpc>
                <a:spcPct val="100000"/>
              </a:lnSpc>
              <a:spcBef>
                <a:spcPts val="50"/>
              </a:spcBef>
              <a:spcAft>
                <a:spcPts val="50"/>
              </a:spcAft>
            </a:pPr>
            <a:endParaRPr lang="en-GB" sz="1800" dirty="0">
              <a:latin typeface="Arial Narrow Bold" panose="020B0706020202030204" pitchFamily="34" charset="0"/>
            </a:endParaRPr>
          </a:p>
          <a:p>
            <a:pPr>
              <a:lnSpc>
                <a:spcPct val="100000"/>
              </a:lnSpc>
              <a:spcBef>
                <a:spcPts val="50"/>
              </a:spcBef>
              <a:spcAft>
                <a:spcPts val="50"/>
              </a:spcAft>
            </a:pPr>
            <a:endParaRPr lang="en-GB" sz="1800" dirty="0"/>
          </a:p>
        </p:txBody>
      </p:sp>
    </p:spTree>
    <p:extLst>
      <p:ext uri="{BB962C8B-B14F-4D97-AF65-F5344CB8AC3E}">
        <p14:creationId xmlns:p14="http://schemas.microsoft.com/office/powerpoint/2010/main" val="333483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9879-C3BD-435A-A673-39136D608C70}"/>
              </a:ext>
            </a:extLst>
          </p:cNvPr>
          <p:cNvSpPr>
            <a:spLocks noGrp="1"/>
          </p:cNvSpPr>
          <p:nvPr>
            <p:ph type="title"/>
          </p:nvPr>
        </p:nvSpPr>
        <p:spPr/>
        <p:txBody>
          <a:bodyPr>
            <a:normAutofit/>
          </a:bodyPr>
          <a:lstStyle/>
          <a:p>
            <a:r>
              <a:rPr lang="en-US" dirty="0"/>
              <a:t>What is </a:t>
            </a:r>
            <a:r>
              <a:rPr lang="en-US" dirty="0">
                <a:solidFill>
                  <a:srgbClr val="DE411B"/>
                </a:solidFill>
              </a:rPr>
              <a:t>HTML?</a:t>
            </a:r>
          </a:p>
        </p:txBody>
      </p:sp>
      <p:pic>
        <p:nvPicPr>
          <p:cNvPr id="6" name="Content Placeholder 5">
            <a:extLst>
              <a:ext uri="{FF2B5EF4-FFF2-40B4-BE49-F238E27FC236}">
                <a16:creationId xmlns:a16="http://schemas.microsoft.com/office/drawing/2014/main" id="{B03D95EE-2482-48C6-B67E-C2C5ADA55108}"/>
              </a:ext>
            </a:extLst>
          </p:cNvPr>
          <p:cNvPicPr>
            <a:picLocks noGrp="1" noChangeAspect="1"/>
          </p:cNvPicPr>
          <p:nvPr>
            <p:ph idx="14"/>
          </p:nvPr>
        </p:nvPicPr>
        <p:blipFill>
          <a:blip r:embed="rId2"/>
          <a:stretch>
            <a:fillRect/>
          </a:stretch>
        </p:blipFill>
        <p:spPr>
          <a:xfrm>
            <a:off x="7551738" y="2752830"/>
            <a:ext cx="3802062" cy="1984166"/>
          </a:xfrm>
          <a:prstGeom prst="rect">
            <a:avLst/>
          </a:prstGeom>
        </p:spPr>
      </p:pic>
      <p:sp>
        <p:nvSpPr>
          <p:cNvPr id="4" name="Content Placeholder 3">
            <a:extLst>
              <a:ext uri="{FF2B5EF4-FFF2-40B4-BE49-F238E27FC236}">
                <a16:creationId xmlns:a16="http://schemas.microsoft.com/office/drawing/2014/main" id="{A7FFE951-9D87-49B2-A7FD-6D7E83C07D57}"/>
              </a:ext>
            </a:extLst>
          </p:cNvPr>
          <p:cNvSpPr>
            <a:spLocks noGrp="1"/>
          </p:cNvSpPr>
          <p:nvPr>
            <p:ph idx="15"/>
          </p:nvPr>
        </p:nvSpPr>
        <p:spPr>
          <a:xfrm>
            <a:off x="806824" y="2640589"/>
            <a:ext cx="6401554" cy="387798"/>
          </a:xfrm>
        </p:spPr>
        <p:txBody>
          <a:bodyPr/>
          <a:lstStyle/>
          <a:p>
            <a:r>
              <a:rPr lang="en-US" dirty="0">
                <a:solidFill>
                  <a:schemeClr val="accent2"/>
                </a:solidFill>
              </a:rPr>
              <a:t>Hyper Text Markup Language</a:t>
            </a:r>
          </a:p>
        </p:txBody>
      </p:sp>
      <p:sp>
        <p:nvSpPr>
          <p:cNvPr id="5" name="Content Placeholder 4">
            <a:extLst>
              <a:ext uri="{FF2B5EF4-FFF2-40B4-BE49-F238E27FC236}">
                <a16:creationId xmlns:a16="http://schemas.microsoft.com/office/drawing/2014/main" id="{0CCD13A0-B444-4441-8760-443530D1CF3C}"/>
              </a:ext>
            </a:extLst>
          </p:cNvPr>
          <p:cNvSpPr>
            <a:spLocks noGrp="1"/>
          </p:cNvSpPr>
          <p:nvPr>
            <p:ph idx="13"/>
          </p:nvPr>
        </p:nvSpPr>
        <p:spPr>
          <a:xfrm>
            <a:off x="806824" y="3028387"/>
            <a:ext cx="6401554" cy="2226250"/>
          </a:xfrm>
        </p:spPr>
        <p:txBody>
          <a:bodyPr/>
          <a:lstStyle/>
          <a:p>
            <a:r>
              <a:rPr lang="en-US" dirty="0"/>
              <a:t>Is the standard </a:t>
            </a:r>
            <a:r>
              <a:rPr lang="en-US" dirty="0">
                <a:hlinkClick r:id="rId3" tooltip="Markup language"/>
              </a:rPr>
              <a:t>markup language</a:t>
            </a:r>
            <a:r>
              <a:rPr lang="en-US" dirty="0"/>
              <a:t> for creating </a:t>
            </a:r>
            <a:r>
              <a:rPr lang="en-US" dirty="0">
                <a:hlinkClick r:id="rId4" tooltip="Web page"/>
              </a:rPr>
              <a:t>web pages</a:t>
            </a:r>
            <a:r>
              <a:rPr lang="en-US" dirty="0"/>
              <a:t> and </a:t>
            </a:r>
            <a:r>
              <a:rPr lang="en-US" dirty="0">
                <a:hlinkClick r:id="rId5" tooltip="Web application"/>
              </a:rPr>
              <a:t>web applications</a:t>
            </a:r>
            <a:r>
              <a:rPr lang="en-US" dirty="0"/>
              <a:t>. With </a:t>
            </a:r>
            <a:r>
              <a:rPr lang="en-US" dirty="0">
                <a:hlinkClick r:id="rId6" tooltip="Cascading Style Sheets"/>
              </a:rPr>
              <a:t>Cascading Style Sheets</a:t>
            </a:r>
            <a:r>
              <a:rPr lang="en-US" dirty="0"/>
              <a:t> (CSS) and </a:t>
            </a:r>
            <a:r>
              <a:rPr lang="en-US" dirty="0">
                <a:hlinkClick r:id="rId7" tooltip="JavaScript"/>
              </a:rPr>
              <a:t>JavaScript</a:t>
            </a:r>
            <a:r>
              <a:rPr lang="en-US" dirty="0"/>
              <a:t>, it forms a triad of </a:t>
            </a:r>
            <a:r>
              <a:rPr lang="en-US" dirty="0">
                <a:hlinkClick r:id="rId8" tooltip="Cornerstone"/>
              </a:rPr>
              <a:t>cornerstone</a:t>
            </a:r>
            <a:r>
              <a:rPr lang="en-US" dirty="0"/>
              <a:t> technologies for the </a:t>
            </a:r>
            <a:r>
              <a:rPr lang="en-US" dirty="0">
                <a:hlinkClick r:id="rId9" tooltip="World Wide Web"/>
              </a:rPr>
              <a:t>World Wide Web</a:t>
            </a:r>
            <a:r>
              <a:rPr lang="en-US" dirty="0"/>
              <a:t>.</a:t>
            </a:r>
          </a:p>
          <a:p>
            <a:r>
              <a:rPr lang="en-US" dirty="0">
                <a:hlinkClick r:id="rId10" tooltip="Web browser"/>
              </a:rPr>
              <a:t>Web browsers</a:t>
            </a:r>
            <a:r>
              <a:rPr lang="en-US" dirty="0"/>
              <a:t> receive HTML documents from a </a:t>
            </a:r>
            <a:r>
              <a:rPr lang="en-US" dirty="0">
                <a:hlinkClick r:id="rId11" tooltip="Web server"/>
              </a:rPr>
              <a:t>web server</a:t>
            </a:r>
            <a:r>
              <a:rPr lang="en-US" dirty="0"/>
              <a:t> or from local storage and </a:t>
            </a:r>
            <a:r>
              <a:rPr lang="en-US" dirty="0">
                <a:hlinkClick r:id="rId12" tooltip="Browser engine"/>
              </a:rPr>
              <a:t>render</a:t>
            </a:r>
            <a:r>
              <a:rPr lang="en-US" dirty="0"/>
              <a:t> the documents into multimedia web pages. HTML describes the structure of a web page </a:t>
            </a:r>
            <a:r>
              <a:rPr lang="en-US" dirty="0">
                <a:hlinkClick r:id="rId13" tooltip="Semantic Web"/>
              </a:rPr>
              <a:t>semantically</a:t>
            </a:r>
            <a:r>
              <a:rPr lang="en-US" dirty="0"/>
              <a:t> and originally included cues for the appearance of the document.</a:t>
            </a:r>
          </a:p>
          <a:p>
            <a:endParaRPr lang="en-US" dirty="0"/>
          </a:p>
        </p:txBody>
      </p:sp>
    </p:spTree>
    <p:extLst>
      <p:ext uri="{BB962C8B-B14F-4D97-AF65-F5344CB8AC3E}">
        <p14:creationId xmlns:p14="http://schemas.microsoft.com/office/powerpoint/2010/main" val="192156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9879-C3BD-435A-A673-39136D608C70}"/>
              </a:ext>
            </a:extLst>
          </p:cNvPr>
          <p:cNvSpPr>
            <a:spLocks noGrp="1"/>
          </p:cNvSpPr>
          <p:nvPr>
            <p:ph type="title"/>
          </p:nvPr>
        </p:nvSpPr>
        <p:spPr/>
        <p:txBody>
          <a:bodyPr>
            <a:normAutofit/>
          </a:bodyPr>
          <a:lstStyle/>
          <a:p>
            <a:r>
              <a:rPr lang="en-US" dirty="0"/>
              <a:t>What does </a:t>
            </a:r>
            <a:r>
              <a:rPr lang="en-US" i="1" dirty="0"/>
              <a:t>HTML Tag</a:t>
            </a:r>
            <a:r>
              <a:rPr lang="en-US" dirty="0"/>
              <a:t> </a:t>
            </a:r>
            <a:r>
              <a:rPr lang="en-US" dirty="0">
                <a:solidFill>
                  <a:schemeClr val="accent1"/>
                </a:solidFill>
              </a:rPr>
              <a:t>mean?</a:t>
            </a:r>
          </a:p>
        </p:txBody>
      </p:sp>
      <p:sp>
        <p:nvSpPr>
          <p:cNvPr id="5" name="Content Placeholder 4">
            <a:extLst>
              <a:ext uri="{FF2B5EF4-FFF2-40B4-BE49-F238E27FC236}">
                <a16:creationId xmlns:a16="http://schemas.microsoft.com/office/drawing/2014/main" id="{0CCD13A0-B444-4441-8760-443530D1CF3C}"/>
              </a:ext>
            </a:extLst>
          </p:cNvPr>
          <p:cNvSpPr>
            <a:spLocks noGrp="1"/>
          </p:cNvSpPr>
          <p:nvPr>
            <p:ph idx="13"/>
          </p:nvPr>
        </p:nvSpPr>
        <p:spPr>
          <a:xfrm>
            <a:off x="806824" y="1856271"/>
            <a:ext cx="6514094" cy="2344231"/>
          </a:xfrm>
        </p:spPr>
        <p:txBody>
          <a:bodyPr/>
          <a:lstStyle/>
          <a:p>
            <a:r>
              <a:rPr lang="en-US" dirty="0"/>
              <a:t>An HTML tag is commonly defined as a set of characters constituting a formatted command for a Web page. At the core of HTML, tags provide the directions or recipes for the visual content that one sees on the Web.</a:t>
            </a:r>
          </a:p>
          <a:p>
            <a:r>
              <a:rPr lang="en-US" dirty="0"/>
              <a:t>In the HTML syntax, most elements are written with a start tag and an end tag, with the content in between. An </a:t>
            </a:r>
            <a:r>
              <a:rPr lang="en-US" b="1" dirty="0"/>
              <a:t>HTML tag</a:t>
            </a:r>
            <a:r>
              <a:rPr lang="en-US" dirty="0"/>
              <a:t> is composed of the name of the element, surrounded by </a:t>
            </a:r>
            <a:r>
              <a:rPr lang="en-US" dirty="0">
                <a:hlinkClick r:id="rId2" tooltip="Angle brackets"/>
              </a:rPr>
              <a:t>angle brackets</a:t>
            </a:r>
            <a:r>
              <a:rPr lang="en-US" dirty="0"/>
              <a:t>. An end tag also has a slash after the opening angle bracket, to distinguish it from the start tag</a:t>
            </a:r>
          </a:p>
        </p:txBody>
      </p:sp>
      <p:pic>
        <p:nvPicPr>
          <p:cNvPr id="9" name="Content Placeholder 8">
            <a:extLst>
              <a:ext uri="{FF2B5EF4-FFF2-40B4-BE49-F238E27FC236}">
                <a16:creationId xmlns:a16="http://schemas.microsoft.com/office/drawing/2014/main" id="{CEA71D8B-C29D-4916-9767-642AFD76D58F}"/>
              </a:ext>
            </a:extLst>
          </p:cNvPr>
          <p:cNvPicPr>
            <a:picLocks noGrp="1" noChangeAspect="1"/>
          </p:cNvPicPr>
          <p:nvPr>
            <p:ph idx="14"/>
          </p:nvPr>
        </p:nvPicPr>
        <p:blipFill>
          <a:blip r:embed="rId3"/>
          <a:stretch>
            <a:fillRect/>
          </a:stretch>
        </p:blipFill>
        <p:spPr>
          <a:xfrm>
            <a:off x="7320918" y="1856271"/>
            <a:ext cx="3802062" cy="1478291"/>
          </a:xfrm>
          <a:prstGeom prst="rect">
            <a:avLst/>
          </a:prstGeom>
        </p:spPr>
      </p:pic>
      <p:pic>
        <p:nvPicPr>
          <p:cNvPr id="14" name="Picture 13">
            <a:extLst>
              <a:ext uri="{FF2B5EF4-FFF2-40B4-BE49-F238E27FC236}">
                <a16:creationId xmlns:a16="http://schemas.microsoft.com/office/drawing/2014/main" id="{66CB57F3-2B14-4B82-BB73-31A3A6D5E848}"/>
              </a:ext>
            </a:extLst>
          </p:cNvPr>
          <p:cNvPicPr>
            <a:picLocks noChangeAspect="1"/>
          </p:cNvPicPr>
          <p:nvPr/>
        </p:nvPicPr>
        <p:blipFill>
          <a:blip r:embed="rId4"/>
          <a:stretch>
            <a:fillRect/>
          </a:stretch>
        </p:blipFill>
        <p:spPr>
          <a:xfrm>
            <a:off x="7530162" y="4004945"/>
            <a:ext cx="3383573" cy="1044030"/>
          </a:xfrm>
          <a:prstGeom prst="rect">
            <a:avLst/>
          </a:prstGeom>
        </p:spPr>
      </p:pic>
    </p:spTree>
    <p:extLst>
      <p:ext uri="{BB962C8B-B14F-4D97-AF65-F5344CB8AC3E}">
        <p14:creationId xmlns:p14="http://schemas.microsoft.com/office/powerpoint/2010/main" val="170859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Tags </a:t>
            </a:r>
            <a:endParaRPr lang="en-GB" dirty="0"/>
          </a:p>
        </p:txBody>
      </p:sp>
      <p:sp>
        <p:nvSpPr>
          <p:cNvPr id="13" name="Content Placeholder 12"/>
          <p:cNvSpPr>
            <a:spLocks noGrp="1"/>
          </p:cNvSpPr>
          <p:nvPr>
            <p:ph idx="19"/>
          </p:nvPr>
        </p:nvSpPr>
        <p:spPr>
          <a:xfrm>
            <a:off x="1210833" y="1441875"/>
            <a:ext cx="9831977" cy="424732"/>
          </a:xfrm>
        </p:spPr>
        <p:txBody>
          <a:bodyPr/>
          <a:lstStyle/>
          <a:p>
            <a:r>
              <a:rPr lang="en-US" dirty="0"/>
              <a:t>What Does It Mean to Nest HTML Tags?</a:t>
            </a:r>
          </a:p>
        </p:txBody>
      </p:sp>
      <p:sp>
        <p:nvSpPr>
          <p:cNvPr id="17" name="Content Placeholder 16"/>
          <p:cNvSpPr>
            <a:spLocks noGrp="1"/>
          </p:cNvSpPr>
          <p:nvPr>
            <p:ph idx="22"/>
          </p:nvPr>
        </p:nvSpPr>
        <p:spPr>
          <a:xfrm>
            <a:off x="1449510" y="1866607"/>
            <a:ext cx="9831977" cy="1201232"/>
          </a:xfrm>
        </p:spPr>
        <p:txBody>
          <a:bodyPr/>
          <a:lstStyle/>
          <a:p>
            <a:pPr algn="l"/>
            <a:r>
              <a:rPr lang="en-US" dirty="0"/>
              <a:t>The easiest way to understand nesting is to think of </a:t>
            </a:r>
            <a:r>
              <a:rPr lang="en-US" dirty="0">
                <a:hlinkClick r:id="rId2"/>
              </a:rPr>
              <a:t>HTML tags</a:t>
            </a:r>
            <a:r>
              <a:rPr lang="en-US" dirty="0"/>
              <a:t> as boxes that hold your content. Your content can include text, images, etc. HTML tags are the boxes around the content. Sometimes, you need to places boxes inside of other boxes. Those "inner" boxes are nested inside of others.</a:t>
            </a:r>
          </a:p>
          <a:p>
            <a:pPr algn="l"/>
            <a:r>
              <a:rPr lang="en-US" dirty="0"/>
              <a:t>If you have a block of text that you want bold inside a paragraph, you'll have two </a:t>
            </a:r>
            <a:r>
              <a:rPr lang="en-US" dirty="0">
                <a:hlinkClick r:id="rId3"/>
              </a:rPr>
              <a:t>HTML elements</a:t>
            </a:r>
            <a:r>
              <a:rPr lang="en-US" dirty="0"/>
              <a:t> as well as the text itself.</a:t>
            </a:r>
          </a:p>
        </p:txBody>
      </p:sp>
      <p:pic>
        <p:nvPicPr>
          <p:cNvPr id="6" name="Picture 5">
            <a:extLst>
              <a:ext uri="{FF2B5EF4-FFF2-40B4-BE49-F238E27FC236}">
                <a16:creationId xmlns:a16="http://schemas.microsoft.com/office/drawing/2014/main" id="{1919DAE4-A6AE-48A6-9B6E-5D556B13D752}"/>
              </a:ext>
            </a:extLst>
          </p:cNvPr>
          <p:cNvPicPr>
            <a:picLocks noChangeAspect="1"/>
          </p:cNvPicPr>
          <p:nvPr/>
        </p:nvPicPr>
        <p:blipFill>
          <a:blip r:embed="rId4"/>
          <a:stretch>
            <a:fillRect/>
          </a:stretch>
        </p:blipFill>
        <p:spPr>
          <a:xfrm>
            <a:off x="1210832" y="3684233"/>
            <a:ext cx="5508133" cy="2499489"/>
          </a:xfrm>
          <a:prstGeom prst="rect">
            <a:avLst/>
          </a:prstGeom>
        </p:spPr>
      </p:pic>
      <p:pic>
        <p:nvPicPr>
          <p:cNvPr id="2050" name="Picture 2" descr="Resultado de imagen para nested tags in html">
            <a:extLst>
              <a:ext uri="{FF2B5EF4-FFF2-40B4-BE49-F238E27FC236}">
                <a16:creationId xmlns:a16="http://schemas.microsoft.com/office/drawing/2014/main" id="{7CD42328-CE88-4AF0-8FC0-9F30B02E6C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279" y="3577103"/>
            <a:ext cx="4443536" cy="249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1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0653D8-AFF5-48DB-B3F5-38B188A0A819}"/>
              </a:ext>
            </a:extLst>
          </p:cNvPr>
          <p:cNvSpPr>
            <a:spLocks noGrp="1"/>
          </p:cNvSpPr>
          <p:nvPr>
            <p:ph type="title"/>
          </p:nvPr>
        </p:nvSpPr>
        <p:spPr/>
        <p:txBody>
          <a:bodyPr/>
          <a:lstStyle/>
          <a:p>
            <a:r>
              <a:rPr lang="en-US" dirty="0"/>
              <a:t>HTML Basic </a:t>
            </a:r>
            <a:r>
              <a:rPr lang="en-US" dirty="0">
                <a:solidFill>
                  <a:schemeClr val="accent1"/>
                </a:solidFill>
              </a:rPr>
              <a:t>Structure</a:t>
            </a:r>
            <a:r>
              <a:rPr lang="en-US" dirty="0"/>
              <a:t> </a:t>
            </a:r>
          </a:p>
        </p:txBody>
      </p:sp>
      <p:pic>
        <p:nvPicPr>
          <p:cNvPr id="3074" name="Picture 2" descr="https://www.oreilly.com/library/view/learning-web-design/9781449337513/httpatomoreillycomsourceoreillyimages2257981.png">
            <a:extLst>
              <a:ext uri="{FF2B5EF4-FFF2-40B4-BE49-F238E27FC236}">
                <a16:creationId xmlns:a16="http://schemas.microsoft.com/office/drawing/2014/main" id="{D91A442E-6462-40D5-B263-BAABEA315700}"/>
              </a:ext>
            </a:extLst>
          </p:cNvPr>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6235668" y="1381995"/>
            <a:ext cx="5149510" cy="31515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8E4FEE3-3091-4E73-A195-F8806C143198}"/>
              </a:ext>
            </a:extLst>
          </p:cNvPr>
          <p:cNvSpPr/>
          <p:nvPr/>
        </p:nvSpPr>
        <p:spPr>
          <a:xfrm>
            <a:off x="806822" y="1473692"/>
            <a:ext cx="5558467" cy="5093702"/>
          </a:xfrm>
          <a:prstGeom prst="rect">
            <a:avLst/>
          </a:prstGeom>
        </p:spPr>
        <p:txBody>
          <a:bodyPr wrap="square">
            <a:spAutoFit/>
          </a:bodyPr>
          <a:lstStyle/>
          <a:p>
            <a:pPr marL="228600" indent="-228600">
              <a:buFont typeface="+mj-lt"/>
              <a:buAutoNum type="arabicPeriod"/>
            </a:pPr>
            <a:r>
              <a:rPr lang="en-US" sz="1300" dirty="0"/>
              <a:t>It is a document type declaration (also called DOCTYPE declaration) that identifies this document as an HTML5 document</a:t>
            </a:r>
          </a:p>
          <a:p>
            <a:pPr marL="228600" indent="-228600">
              <a:buFont typeface="+mj-lt"/>
              <a:buAutoNum type="arabicPeriod"/>
            </a:pPr>
            <a:endParaRPr lang="en-US" sz="1300" dirty="0"/>
          </a:p>
          <a:p>
            <a:pPr marL="228600" indent="-228600">
              <a:buFont typeface="+mj-lt"/>
              <a:buAutoNum type="arabicPeriod"/>
            </a:pPr>
            <a:r>
              <a:rPr lang="en-US" sz="1300" dirty="0"/>
              <a:t>The entire document is contained within an html element. The html element is called the root element because it contains all the elements in the document, and it may not be contained within any other element. It is used for both HTML and XHTML documents.</a:t>
            </a:r>
          </a:p>
          <a:p>
            <a:pPr marL="228600" indent="-228600">
              <a:buFont typeface="+mj-lt"/>
              <a:buAutoNum type="arabicPeriod"/>
            </a:pPr>
            <a:endParaRPr lang="en-US" sz="1300" dirty="0"/>
          </a:p>
          <a:p>
            <a:pPr marL="228600" indent="-228600">
              <a:buFont typeface="+mj-lt"/>
              <a:buAutoNum type="arabicPeriod"/>
            </a:pPr>
            <a:r>
              <a:rPr lang="en-US" sz="1300" dirty="0"/>
              <a:t>Within the html element, the document is divided into a head and a body. The head element contains descriptive information about the document itself, such as its title, the style sheet(s) it uses, scripts, and other types of “meta” information.</a:t>
            </a:r>
          </a:p>
          <a:p>
            <a:pPr marL="228600" indent="-228600">
              <a:buFont typeface="+mj-lt"/>
              <a:buAutoNum type="arabicPeriod"/>
            </a:pPr>
            <a:endParaRPr lang="en-US" sz="1300" dirty="0"/>
          </a:p>
          <a:p>
            <a:pPr marL="228600" indent="-228600">
              <a:buFont typeface="+mj-lt"/>
              <a:buAutoNum type="arabicPeriod"/>
            </a:pPr>
            <a:r>
              <a:rPr lang="en-US" sz="1300" dirty="0"/>
              <a:t>The meta elements within the head element provide information about the document itself. A meta element can be used to provide all sorts of information, but in this case, it specifies the character encoding (the standardized collection of letters, numbers, and symbols) used in the document.</a:t>
            </a:r>
          </a:p>
          <a:p>
            <a:pPr marL="228600" indent="-228600">
              <a:buFont typeface="+mj-lt"/>
              <a:buAutoNum type="arabicPeriod"/>
            </a:pPr>
            <a:endParaRPr lang="en-US" sz="1300" dirty="0"/>
          </a:p>
          <a:p>
            <a:pPr marL="228600" indent="-228600">
              <a:buFont typeface="+mj-lt"/>
              <a:buAutoNum type="arabicPeriod"/>
            </a:pPr>
            <a:r>
              <a:rPr lang="en-US" sz="1300" dirty="0"/>
              <a:t>in the head is the mandatory title element. According to the HTML specification, every document must contain a descriptive title.</a:t>
            </a:r>
          </a:p>
          <a:p>
            <a:pPr marL="228600" indent="-228600">
              <a:buFont typeface="+mj-lt"/>
              <a:buAutoNum type="arabicPeriod"/>
            </a:pPr>
            <a:endParaRPr lang="en-US" sz="1300" dirty="0"/>
          </a:p>
          <a:p>
            <a:pPr marL="228600" indent="-228600">
              <a:buFont typeface="+mj-lt"/>
              <a:buAutoNum type="arabicPeriod"/>
            </a:pPr>
            <a:r>
              <a:rPr lang="en-US" sz="1300" dirty="0"/>
              <a:t>Finally, the body element contains everything that we want to show up in the browser window.</a:t>
            </a:r>
          </a:p>
          <a:p>
            <a:endParaRPr lang="en-US" sz="1300" dirty="0"/>
          </a:p>
        </p:txBody>
      </p:sp>
    </p:spTree>
    <p:extLst>
      <p:ext uri="{BB962C8B-B14F-4D97-AF65-F5344CB8AC3E}">
        <p14:creationId xmlns:p14="http://schemas.microsoft.com/office/powerpoint/2010/main" val="54985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B51B3-ED9C-4535-B823-8B57B6A99D03}"/>
              </a:ext>
            </a:extLst>
          </p:cNvPr>
          <p:cNvSpPr>
            <a:spLocks noGrp="1"/>
          </p:cNvSpPr>
          <p:nvPr>
            <p:ph type="title"/>
          </p:nvPr>
        </p:nvSpPr>
        <p:spPr/>
        <p:txBody>
          <a:bodyPr/>
          <a:lstStyle/>
          <a:p>
            <a:r>
              <a:rPr lang="en-GB" dirty="0"/>
              <a:t>Html common tags (</a:t>
            </a:r>
            <a:r>
              <a:rPr lang="en-GB" dirty="0">
                <a:solidFill>
                  <a:schemeClr val="accent1"/>
                </a:solidFill>
              </a:rPr>
              <a:t>By Category</a:t>
            </a:r>
            <a:r>
              <a:rPr lang="en-GB" dirty="0"/>
              <a:t>)</a:t>
            </a:r>
            <a:br>
              <a:rPr lang="en-GB" dirty="0"/>
            </a:br>
            <a:endParaRPr lang="en-US" dirty="0"/>
          </a:p>
        </p:txBody>
      </p:sp>
      <p:sp>
        <p:nvSpPr>
          <p:cNvPr id="4" name="Content Placeholder 3">
            <a:extLst>
              <a:ext uri="{FF2B5EF4-FFF2-40B4-BE49-F238E27FC236}">
                <a16:creationId xmlns:a16="http://schemas.microsoft.com/office/drawing/2014/main" id="{8246BE29-7107-4F4F-A47B-0F5279AA5063}"/>
              </a:ext>
            </a:extLst>
          </p:cNvPr>
          <p:cNvSpPr>
            <a:spLocks noGrp="1"/>
          </p:cNvSpPr>
          <p:nvPr>
            <p:ph idx="22"/>
          </p:nvPr>
        </p:nvSpPr>
        <p:spPr>
          <a:xfrm>
            <a:off x="1116852" y="1434159"/>
            <a:ext cx="9958296" cy="3164474"/>
          </a:xfrm>
        </p:spPr>
        <p:txBody>
          <a:bodyPr/>
          <a:lstStyle/>
          <a:p>
            <a:pPr marL="285750" lvl="1" indent="-285750" algn="l">
              <a:buFont typeface="Arial" panose="020B0604020202020204" pitchFamily="34" charset="0"/>
              <a:buChar char="•"/>
            </a:pPr>
            <a:r>
              <a:rPr lang="es-AR" sz="1100" dirty="0"/>
              <a:t>Basic HTML</a:t>
            </a:r>
          </a:p>
          <a:p>
            <a:pPr marL="1200150" lvl="2" indent="-285750" algn="l">
              <a:buFont typeface="Arial" panose="020B0604020202020204" pitchFamily="34" charset="0"/>
              <a:buChar char="•"/>
            </a:pPr>
            <a:r>
              <a:rPr lang="en-US" sz="1300" dirty="0"/>
              <a:t>&lt;!DOCTYPE&gt;, &lt;html&gt;, &lt;head&gt;, &lt;title&gt; and &lt;body&gt;</a:t>
            </a:r>
          </a:p>
          <a:p>
            <a:pPr marL="1200150" lvl="2" indent="-285750" algn="l">
              <a:buFont typeface="Arial" panose="020B0604020202020204" pitchFamily="34" charset="0"/>
              <a:buChar char="•"/>
            </a:pPr>
            <a:r>
              <a:rPr lang="en-US" sz="1300" dirty="0"/>
              <a:t>&lt;h1&gt; to &lt;h6&gt;  </a:t>
            </a:r>
            <a:r>
              <a:rPr lang="es-AR" sz="1300" dirty="0"/>
              <a:t>Defines HTML headings</a:t>
            </a:r>
          </a:p>
          <a:p>
            <a:pPr marL="1200150" lvl="2" indent="-285750" algn="l">
              <a:buFont typeface="Arial" panose="020B0604020202020204" pitchFamily="34" charset="0"/>
              <a:buChar char="•"/>
            </a:pPr>
            <a:r>
              <a:rPr lang="es-AR" sz="1300" dirty="0"/>
              <a:t>&lt;p&gt; 	Defines a paragraph</a:t>
            </a:r>
          </a:p>
          <a:p>
            <a:pPr marL="1200150" lvl="2" indent="-285750" algn="l">
              <a:buFont typeface="Arial" panose="020B0604020202020204" pitchFamily="34" charset="0"/>
              <a:buChar char="•"/>
            </a:pPr>
            <a:r>
              <a:rPr lang="es-AR" sz="1300" dirty="0"/>
              <a:t>&lt;br&gt; 	</a:t>
            </a:r>
            <a:r>
              <a:rPr lang="en-US" sz="1300" dirty="0"/>
              <a:t>Insert</a:t>
            </a:r>
            <a:r>
              <a:rPr lang="es-AR" sz="1300" dirty="0"/>
              <a:t> a single line break</a:t>
            </a:r>
          </a:p>
          <a:p>
            <a:pPr marL="285750" lvl="1" indent="-285750" algn="l">
              <a:buFont typeface="Wingdings" panose="05000000000000000000" pitchFamily="2" charset="2"/>
              <a:buChar char="§"/>
            </a:pPr>
            <a:r>
              <a:rPr lang="en-US" sz="1300" dirty="0"/>
              <a:t>Formatting</a:t>
            </a:r>
          </a:p>
          <a:p>
            <a:pPr marL="285750" lvl="1" indent="-285750" algn="l">
              <a:buFont typeface="Wingdings" panose="05000000000000000000" pitchFamily="2" charset="2"/>
              <a:buChar char="§"/>
            </a:pPr>
            <a:r>
              <a:rPr lang="en-US" sz="1300" dirty="0"/>
              <a:t>Forms</a:t>
            </a:r>
            <a:r>
              <a:rPr lang="es-AR" sz="1300" dirty="0"/>
              <a:t> and Input</a:t>
            </a:r>
          </a:p>
          <a:p>
            <a:pPr marL="1200150" lvl="2" indent="-285750" algn="l">
              <a:buFont typeface="Wingdings" panose="05000000000000000000" pitchFamily="2" charset="2"/>
              <a:buChar char="§"/>
            </a:pPr>
            <a:r>
              <a:rPr lang="es-AR" sz="1300" dirty="0"/>
              <a:t>&lt;</a:t>
            </a:r>
            <a:r>
              <a:rPr lang="en-US" sz="1300" dirty="0"/>
              <a:t>form</a:t>
            </a:r>
            <a:r>
              <a:rPr lang="es-AR" sz="1300" dirty="0"/>
              <a:t>&gt;	Defines </a:t>
            </a:r>
            <a:r>
              <a:rPr lang="en-US" sz="1300" dirty="0"/>
              <a:t>an</a:t>
            </a:r>
            <a:r>
              <a:rPr lang="es-AR" sz="1300" dirty="0"/>
              <a:t> HTML </a:t>
            </a:r>
            <a:r>
              <a:rPr lang="es-AR" sz="1300" dirty="0" err="1"/>
              <a:t>form</a:t>
            </a:r>
            <a:r>
              <a:rPr lang="es-AR" sz="1300" dirty="0"/>
              <a:t> </a:t>
            </a:r>
            <a:r>
              <a:rPr lang="es-AR" sz="1300" dirty="0" err="1"/>
              <a:t>for</a:t>
            </a:r>
            <a:r>
              <a:rPr lang="es-AR" sz="1300" dirty="0"/>
              <a:t> </a:t>
            </a:r>
            <a:r>
              <a:rPr lang="es-AR" sz="1300" dirty="0" err="1"/>
              <a:t>user</a:t>
            </a:r>
            <a:r>
              <a:rPr lang="es-AR" sz="1300" dirty="0"/>
              <a:t> input</a:t>
            </a:r>
          </a:p>
          <a:p>
            <a:pPr marL="1200150" lvl="2" indent="-285750" algn="l">
              <a:buFont typeface="Wingdings" panose="05000000000000000000" pitchFamily="2" charset="2"/>
              <a:buChar char="§"/>
            </a:pPr>
            <a:r>
              <a:rPr lang="es-AR" sz="1300" dirty="0"/>
              <a:t>&lt;input&gt;	Defines </a:t>
            </a:r>
            <a:r>
              <a:rPr lang="es-AR" sz="1300" dirty="0" err="1"/>
              <a:t>an</a:t>
            </a:r>
            <a:r>
              <a:rPr lang="es-AR" sz="1300" dirty="0"/>
              <a:t> input control</a:t>
            </a:r>
          </a:p>
          <a:p>
            <a:pPr marL="1200150" lvl="2" indent="-285750" algn="l">
              <a:buFont typeface="Wingdings" panose="05000000000000000000" pitchFamily="2" charset="2"/>
              <a:buChar char="§"/>
            </a:pPr>
            <a:r>
              <a:rPr lang="es-AR" sz="1300" dirty="0"/>
              <a:t>&lt;</a:t>
            </a:r>
            <a:r>
              <a:rPr lang="es-AR" sz="1300" dirty="0" err="1"/>
              <a:t>textarea</a:t>
            </a:r>
            <a:r>
              <a:rPr lang="es-AR" sz="1300" dirty="0"/>
              <a:t>&gt; Defines a </a:t>
            </a:r>
            <a:r>
              <a:rPr lang="es-AR" sz="1300" dirty="0" err="1"/>
              <a:t>multiline</a:t>
            </a:r>
            <a:r>
              <a:rPr lang="es-AR" sz="1300" dirty="0"/>
              <a:t> input control (</a:t>
            </a:r>
            <a:r>
              <a:rPr lang="es-AR" sz="1300" dirty="0" err="1"/>
              <a:t>text</a:t>
            </a:r>
            <a:r>
              <a:rPr lang="es-AR" sz="1300" dirty="0"/>
              <a:t> </a:t>
            </a:r>
            <a:r>
              <a:rPr lang="es-AR" sz="1300" dirty="0" err="1"/>
              <a:t>area</a:t>
            </a:r>
            <a:r>
              <a:rPr lang="es-AR" sz="1300" dirty="0"/>
              <a:t>)</a:t>
            </a:r>
          </a:p>
          <a:p>
            <a:pPr marL="1200150" lvl="2" indent="-285750" algn="l">
              <a:buFont typeface="Wingdings" panose="05000000000000000000" pitchFamily="2" charset="2"/>
              <a:buChar char="§"/>
            </a:pPr>
            <a:r>
              <a:rPr lang="es-AR" sz="1300" dirty="0"/>
              <a:t>&lt;</a:t>
            </a:r>
            <a:r>
              <a:rPr lang="es-AR" sz="1300" dirty="0" err="1"/>
              <a:t>button</a:t>
            </a:r>
            <a:r>
              <a:rPr lang="es-AR" sz="1300" dirty="0"/>
              <a:t>&gt; Defines a </a:t>
            </a:r>
            <a:r>
              <a:rPr lang="es-AR" sz="1300" dirty="0" err="1"/>
              <a:t>clickable</a:t>
            </a:r>
            <a:r>
              <a:rPr lang="es-AR" sz="1300" dirty="0"/>
              <a:t> </a:t>
            </a:r>
            <a:r>
              <a:rPr lang="es-AR" sz="1300" dirty="0" err="1"/>
              <a:t>button</a:t>
            </a:r>
            <a:endParaRPr lang="es-AR" sz="1300" dirty="0"/>
          </a:p>
          <a:p>
            <a:pPr marL="1200150" lvl="2" indent="-285750" algn="l">
              <a:buFont typeface="Wingdings" panose="05000000000000000000" pitchFamily="2" charset="2"/>
              <a:buChar char="§"/>
            </a:pPr>
            <a:r>
              <a:rPr lang="es-AR" sz="1300" dirty="0"/>
              <a:t>&lt;</a:t>
            </a:r>
            <a:r>
              <a:rPr lang="es-AR" sz="1300" dirty="0" err="1"/>
              <a:t>select</a:t>
            </a:r>
            <a:r>
              <a:rPr lang="es-AR" sz="1300" dirty="0"/>
              <a:t>&gt;	 Defines a </a:t>
            </a:r>
            <a:r>
              <a:rPr lang="es-AR" sz="1300" dirty="0" err="1"/>
              <a:t>drop-down</a:t>
            </a:r>
            <a:r>
              <a:rPr lang="es-AR" sz="1300" dirty="0"/>
              <a:t> </a:t>
            </a:r>
            <a:r>
              <a:rPr lang="es-AR" sz="1300" dirty="0" err="1"/>
              <a:t>list</a:t>
            </a:r>
            <a:endParaRPr lang="es-AR" sz="1300" dirty="0"/>
          </a:p>
          <a:p>
            <a:pPr marL="1200150" lvl="2" indent="-285750" algn="l">
              <a:buFont typeface="Wingdings" panose="05000000000000000000" pitchFamily="2" charset="2"/>
              <a:buChar char="§"/>
            </a:pPr>
            <a:r>
              <a:rPr lang="es-AR" sz="1300" dirty="0"/>
              <a:t>&lt;</a:t>
            </a:r>
            <a:r>
              <a:rPr lang="es-AR" sz="1300" dirty="0" err="1"/>
              <a:t>label</a:t>
            </a:r>
            <a:r>
              <a:rPr lang="es-AR" sz="1300" dirty="0"/>
              <a:t>&gt;	Defines a </a:t>
            </a:r>
            <a:r>
              <a:rPr lang="es-AR" sz="1300" dirty="0" err="1"/>
              <a:t>label</a:t>
            </a:r>
            <a:r>
              <a:rPr lang="es-AR" sz="1300" dirty="0"/>
              <a:t> </a:t>
            </a:r>
            <a:r>
              <a:rPr lang="es-AR" sz="1300" dirty="0" err="1"/>
              <a:t>for</a:t>
            </a:r>
            <a:r>
              <a:rPr lang="es-AR" sz="1300" dirty="0"/>
              <a:t> </a:t>
            </a:r>
            <a:r>
              <a:rPr lang="es-AR" sz="1300" dirty="0" err="1"/>
              <a:t>an</a:t>
            </a:r>
            <a:r>
              <a:rPr lang="es-AR" sz="1300" dirty="0"/>
              <a:t> &lt;input&gt; </a:t>
            </a:r>
            <a:r>
              <a:rPr lang="es-AR" sz="1300" dirty="0" err="1"/>
              <a:t>element</a:t>
            </a:r>
            <a:endParaRPr lang="es-AR" sz="1300" dirty="0"/>
          </a:p>
          <a:p>
            <a:pPr marL="285750" lvl="1" indent="-285750" algn="l">
              <a:buFont typeface="Wingdings" panose="05000000000000000000" pitchFamily="2" charset="2"/>
              <a:buChar char="§"/>
            </a:pPr>
            <a:r>
              <a:rPr lang="es-AR" sz="1300" dirty="0" err="1"/>
              <a:t>Frames</a:t>
            </a:r>
            <a:endParaRPr lang="es-AR" sz="1300" dirty="0"/>
          </a:p>
          <a:p>
            <a:pPr marL="285750" lvl="1" indent="-285750" algn="l">
              <a:buFont typeface="Wingdings" panose="05000000000000000000" pitchFamily="2" charset="2"/>
              <a:buChar char="§"/>
            </a:pPr>
            <a:r>
              <a:rPr lang="es-AR" sz="1300" dirty="0" err="1"/>
              <a:t>Images</a:t>
            </a:r>
            <a:endParaRPr lang="es-AR" sz="1300" dirty="0"/>
          </a:p>
          <a:p>
            <a:pPr marL="1200150" lvl="2" indent="-285750" algn="l">
              <a:buFont typeface="Wingdings" panose="05000000000000000000" pitchFamily="2" charset="2"/>
              <a:buChar char="§"/>
            </a:pPr>
            <a:r>
              <a:rPr lang="en-US" sz="1300" dirty="0"/>
              <a:t>&lt;</a:t>
            </a:r>
            <a:r>
              <a:rPr lang="en-US" sz="1300" dirty="0" err="1"/>
              <a:t>img</a:t>
            </a:r>
            <a:r>
              <a:rPr lang="en-US" sz="1300" dirty="0"/>
              <a:t>&gt;	Defines an image</a:t>
            </a:r>
          </a:p>
          <a:p>
            <a:pPr marL="1200150" lvl="2" indent="-285750" algn="l">
              <a:buFont typeface="Wingdings" panose="05000000000000000000" pitchFamily="2" charset="2"/>
              <a:buChar char="§"/>
            </a:pPr>
            <a:r>
              <a:rPr lang="en-US" sz="1300" dirty="0"/>
              <a:t>&lt;area&gt;	Defines an area inside an image-map</a:t>
            </a:r>
            <a:r>
              <a:rPr lang="es-AR" sz="1300" dirty="0"/>
              <a:t>	</a:t>
            </a:r>
          </a:p>
          <a:p>
            <a:pPr marL="285750" lvl="1" indent="-285750" algn="l">
              <a:buFont typeface="Wingdings" panose="05000000000000000000" pitchFamily="2" charset="2"/>
              <a:buChar char="§"/>
            </a:pPr>
            <a:r>
              <a:rPr lang="es-AR" sz="1300" dirty="0"/>
              <a:t>Audio / Video</a:t>
            </a:r>
          </a:p>
          <a:p>
            <a:pPr lvl="1" algn="l"/>
            <a:endParaRPr lang="es-AR" sz="1300" dirty="0"/>
          </a:p>
          <a:p>
            <a:pPr lvl="1" algn="l"/>
            <a:r>
              <a:rPr lang="es-AR" sz="1300" dirty="0"/>
              <a:t>		</a:t>
            </a:r>
            <a:endParaRPr lang="es-AR" sz="1300" b="1" dirty="0"/>
          </a:p>
        </p:txBody>
      </p:sp>
    </p:spTree>
    <p:extLst>
      <p:ext uri="{BB962C8B-B14F-4D97-AF65-F5344CB8AC3E}">
        <p14:creationId xmlns:p14="http://schemas.microsoft.com/office/powerpoint/2010/main" val="54437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B51B3-ED9C-4535-B823-8B57B6A99D03}"/>
              </a:ext>
            </a:extLst>
          </p:cNvPr>
          <p:cNvSpPr>
            <a:spLocks noGrp="1"/>
          </p:cNvSpPr>
          <p:nvPr>
            <p:ph type="title"/>
          </p:nvPr>
        </p:nvSpPr>
        <p:spPr/>
        <p:txBody>
          <a:bodyPr/>
          <a:lstStyle/>
          <a:p>
            <a:r>
              <a:rPr lang="en-GB" dirty="0"/>
              <a:t>Html common tags </a:t>
            </a:r>
            <a:r>
              <a:rPr lang="en-GB" dirty="0" err="1">
                <a:solidFill>
                  <a:schemeClr val="accent1"/>
                </a:solidFill>
              </a:rPr>
              <a:t>Cont</a:t>
            </a:r>
            <a:r>
              <a:rPr lang="en-GB" dirty="0">
                <a:solidFill>
                  <a:schemeClr val="accent1"/>
                </a:solidFill>
              </a:rPr>
              <a:t>…</a:t>
            </a:r>
            <a:endParaRPr lang="en-US" dirty="0"/>
          </a:p>
        </p:txBody>
      </p:sp>
      <p:sp>
        <p:nvSpPr>
          <p:cNvPr id="4" name="Content Placeholder 3">
            <a:extLst>
              <a:ext uri="{FF2B5EF4-FFF2-40B4-BE49-F238E27FC236}">
                <a16:creationId xmlns:a16="http://schemas.microsoft.com/office/drawing/2014/main" id="{8246BE29-7107-4F4F-A47B-0F5279AA5063}"/>
              </a:ext>
            </a:extLst>
          </p:cNvPr>
          <p:cNvSpPr>
            <a:spLocks noGrp="1"/>
          </p:cNvSpPr>
          <p:nvPr>
            <p:ph idx="22"/>
          </p:nvPr>
        </p:nvSpPr>
        <p:spPr>
          <a:xfrm>
            <a:off x="1116852" y="1345382"/>
            <a:ext cx="9958296" cy="3164474"/>
          </a:xfrm>
        </p:spPr>
        <p:txBody>
          <a:bodyPr/>
          <a:lstStyle/>
          <a:p>
            <a:pPr marL="285750" lvl="1" indent="-285750" algn="l">
              <a:buFont typeface="Wingdings" panose="05000000000000000000" pitchFamily="2" charset="2"/>
              <a:buChar char="§"/>
            </a:pPr>
            <a:r>
              <a:rPr lang="es-AR" sz="1300" dirty="0"/>
              <a:t>Links</a:t>
            </a:r>
          </a:p>
          <a:p>
            <a:pPr marL="1200150" lvl="2" indent="-285750" algn="l">
              <a:buFont typeface="Wingdings" panose="05000000000000000000" pitchFamily="2" charset="2"/>
              <a:buChar char="§"/>
            </a:pPr>
            <a:r>
              <a:rPr lang="en-US" sz="1300" dirty="0"/>
              <a:t>&lt;a&gt;	Defines a hyperlink</a:t>
            </a:r>
          </a:p>
          <a:p>
            <a:pPr marL="1200150" lvl="2" indent="-285750" algn="l">
              <a:buFont typeface="Wingdings" panose="05000000000000000000" pitchFamily="2" charset="2"/>
              <a:buChar char="§"/>
            </a:pPr>
            <a:r>
              <a:rPr lang="en-US" sz="1300" dirty="0"/>
              <a:t>&lt;link&gt;	Defines the relationship between a document and an external resource (most used to link to style sheets)&lt;nav&gt;	Defines navigation links</a:t>
            </a:r>
            <a:endParaRPr lang="es-AR" sz="1300" dirty="0"/>
          </a:p>
          <a:p>
            <a:pPr marL="285750" lvl="1" indent="-285750" algn="l">
              <a:buFont typeface="Wingdings" panose="05000000000000000000" pitchFamily="2" charset="2"/>
              <a:buChar char="§"/>
            </a:pPr>
            <a:r>
              <a:rPr lang="es-AR" sz="1300" dirty="0" err="1"/>
              <a:t>Lists</a:t>
            </a:r>
            <a:endParaRPr lang="es-AR" sz="1300" dirty="0"/>
          </a:p>
          <a:p>
            <a:pPr marL="1200150" lvl="2" indent="-285750" algn="l">
              <a:buFont typeface="Wingdings" panose="05000000000000000000" pitchFamily="2" charset="2"/>
              <a:buChar char="§"/>
            </a:pPr>
            <a:r>
              <a:rPr lang="es-AR" sz="1300" dirty="0"/>
              <a:t>&lt;</a:t>
            </a:r>
            <a:r>
              <a:rPr lang="es-AR" sz="1300" dirty="0" err="1"/>
              <a:t>ul</a:t>
            </a:r>
            <a:r>
              <a:rPr lang="es-AR" sz="1300" dirty="0"/>
              <a:t>&gt;	Defines </a:t>
            </a:r>
            <a:r>
              <a:rPr lang="es-AR" sz="1300" dirty="0" err="1"/>
              <a:t>an</a:t>
            </a:r>
            <a:r>
              <a:rPr lang="es-AR" sz="1300" dirty="0"/>
              <a:t> </a:t>
            </a:r>
            <a:r>
              <a:rPr lang="es-AR" sz="1300" dirty="0" err="1"/>
              <a:t>unordered</a:t>
            </a:r>
            <a:r>
              <a:rPr lang="es-AR" sz="1300" dirty="0"/>
              <a:t> </a:t>
            </a:r>
            <a:r>
              <a:rPr lang="es-AR" sz="1300" dirty="0" err="1"/>
              <a:t>list</a:t>
            </a:r>
            <a:endParaRPr lang="es-AR" sz="1300" dirty="0"/>
          </a:p>
          <a:p>
            <a:pPr marL="1200150" lvl="2" indent="-285750" algn="l">
              <a:buFont typeface="Wingdings" panose="05000000000000000000" pitchFamily="2" charset="2"/>
              <a:buChar char="§"/>
            </a:pPr>
            <a:r>
              <a:rPr lang="es-AR" sz="1300" dirty="0"/>
              <a:t>&lt;</a:t>
            </a:r>
            <a:r>
              <a:rPr lang="es-AR" sz="1300" dirty="0" err="1"/>
              <a:t>ol</a:t>
            </a:r>
            <a:r>
              <a:rPr lang="es-AR" sz="1300" dirty="0"/>
              <a:t>&gt;	Defines </a:t>
            </a:r>
            <a:r>
              <a:rPr lang="es-AR" sz="1300" dirty="0" err="1"/>
              <a:t>an</a:t>
            </a:r>
            <a:r>
              <a:rPr lang="es-AR" sz="1300" dirty="0"/>
              <a:t> </a:t>
            </a:r>
            <a:r>
              <a:rPr lang="es-AR" sz="1300" dirty="0" err="1"/>
              <a:t>ordered</a:t>
            </a:r>
            <a:r>
              <a:rPr lang="es-AR" sz="1300" dirty="0"/>
              <a:t> </a:t>
            </a:r>
            <a:r>
              <a:rPr lang="es-AR" sz="1300" dirty="0" err="1"/>
              <a:t>list</a:t>
            </a:r>
            <a:endParaRPr lang="es-AR" sz="1300" dirty="0"/>
          </a:p>
          <a:p>
            <a:pPr marL="1200150" lvl="2" indent="-285750" algn="l">
              <a:buFont typeface="Wingdings" panose="05000000000000000000" pitchFamily="2" charset="2"/>
              <a:buChar char="§"/>
            </a:pPr>
            <a:r>
              <a:rPr lang="es-AR" sz="1300" dirty="0"/>
              <a:t>&lt;</a:t>
            </a:r>
            <a:r>
              <a:rPr lang="es-AR" sz="1300" dirty="0" err="1"/>
              <a:t>li</a:t>
            </a:r>
            <a:r>
              <a:rPr lang="es-AR" sz="1300" dirty="0"/>
              <a:t>&gt;	Defines a </a:t>
            </a:r>
            <a:r>
              <a:rPr lang="es-AR" sz="1300" dirty="0" err="1"/>
              <a:t>list</a:t>
            </a:r>
            <a:r>
              <a:rPr lang="es-AR" sz="1300" dirty="0"/>
              <a:t> </a:t>
            </a:r>
            <a:r>
              <a:rPr lang="es-AR" sz="1300" dirty="0" err="1"/>
              <a:t>item</a:t>
            </a:r>
            <a:endParaRPr lang="es-AR" sz="1300" dirty="0"/>
          </a:p>
          <a:p>
            <a:pPr marL="285750" lvl="1" indent="-285750" algn="l">
              <a:buFont typeface="Wingdings" panose="05000000000000000000" pitchFamily="2" charset="2"/>
              <a:buChar char="§"/>
            </a:pPr>
            <a:r>
              <a:rPr lang="es-AR" sz="1300" dirty="0"/>
              <a:t>Tables</a:t>
            </a:r>
          </a:p>
          <a:p>
            <a:pPr marL="1200150" lvl="2" indent="-285750" algn="l">
              <a:buFont typeface="Wingdings" panose="05000000000000000000" pitchFamily="2" charset="2"/>
              <a:buChar char="§"/>
            </a:pPr>
            <a:r>
              <a:rPr lang="en-US" sz="1300" dirty="0"/>
              <a:t>&lt;table&gt;	Defines a table</a:t>
            </a:r>
          </a:p>
          <a:p>
            <a:pPr marL="1200150" lvl="2" indent="-285750" algn="l">
              <a:buFont typeface="Wingdings" panose="05000000000000000000" pitchFamily="2" charset="2"/>
              <a:buChar char="§"/>
            </a:pPr>
            <a:r>
              <a:rPr lang="en-US" sz="1300" dirty="0"/>
              <a:t>&lt;</a:t>
            </a:r>
            <a:r>
              <a:rPr lang="en-US" sz="1300" dirty="0" err="1"/>
              <a:t>th</a:t>
            </a:r>
            <a:r>
              <a:rPr lang="en-US" sz="1300" dirty="0"/>
              <a:t>&gt;	Defines a header cell in a table</a:t>
            </a:r>
          </a:p>
          <a:p>
            <a:pPr marL="1200150" lvl="2" indent="-285750" algn="l">
              <a:buFont typeface="Wingdings" panose="05000000000000000000" pitchFamily="2" charset="2"/>
              <a:buChar char="§"/>
            </a:pPr>
            <a:r>
              <a:rPr lang="en-US" sz="1300" dirty="0"/>
              <a:t>&lt;tr&gt;	Defines a row in a table</a:t>
            </a:r>
          </a:p>
          <a:p>
            <a:pPr marL="1200150" lvl="2" indent="-285750" algn="l">
              <a:buFont typeface="Wingdings" panose="05000000000000000000" pitchFamily="2" charset="2"/>
              <a:buChar char="§"/>
            </a:pPr>
            <a:r>
              <a:rPr lang="en-US" sz="1300" dirty="0"/>
              <a:t>&lt;td&gt;	Defines a cell in a table</a:t>
            </a:r>
            <a:endParaRPr lang="es-AR" sz="1300" dirty="0"/>
          </a:p>
          <a:p>
            <a:pPr marL="285750" lvl="1" indent="-285750" algn="l">
              <a:buFont typeface="Wingdings" panose="05000000000000000000" pitchFamily="2" charset="2"/>
              <a:buChar char="§"/>
            </a:pPr>
            <a:r>
              <a:rPr lang="es-AR" sz="1300" dirty="0" err="1"/>
              <a:t>Styles</a:t>
            </a:r>
            <a:r>
              <a:rPr lang="es-AR" sz="1300" dirty="0"/>
              <a:t> and </a:t>
            </a:r>
            <a:r>
              <a:rPr lang="es-AR" sz="1300" dirty="0" err="1"/>
              <a:t>Semantics</a:t>
            </a:r>
            <a:endParaRPr lang="es-AR" sz="1300" dirty="0"/>
          </a:p>
          <a:p>
            <a:pPr marL="1200150" lvl="2" indent="-285750" algn="l">
              <a:buFont typeface="Wingdings" panose="05000000000000000000" pitchFamily="2" charset="2"/>
              <a:buChar char="§"/>
            </a:pPr>
            <a:r>
              <a:rPr lang="es-AR" sz="1300" dirty="0"/>
              <a:t>&lt;</a:t>
            </a:r>
            <a:r>
              <a:rPr lang="es-AR" sz="1300" dirty="0" err="1"/>
              <a:t>style</a:t>
            </a:r>
            <a:r>
              <a:rPr lang="es-AR" sz="1300" dirty="0"/>
              <a:t>&gt;	Defines </a:t>
            </a:r>
            <a:r>
              <a:rPr lang="es-AR" sz="1300" dirty="0" err="1"/>
              <a:t>style</a:t>
            </a:r>
            <a:r>
              <a:rPr lang="es-AR" sz="1300" dirty="0"/>
              <a:t> </a:t>
            </a:r>
            <a:r>
              <a:rPr lang="es-AR" sz="1300" dirty="0" err="1"/>
              <a:t>information</a:t>
            </a:r>
            <a:r>
              <a:rPr lang="es-AR" sz="1300" dirty="0"/>
              <a:t> </a:t>
            </a:r>
            <a:r>
              <a:rPr lang="es-AR" sz="1300" dirty="0" err="1"/>
              <a:t>for</a:t>
            </a:r>
            <a:r>
              <a:rPr lang="es-AR" sz="1300" dirty="0"/>
              <a:t> a </a:t>
            </a:r>
            <a:r>
              <a:rPr lang="es-AR" sz="1300" dirty="0" err="1"/>
              <a:t>document</a:t>
            </a:r>
            <a:endParaRPr lang="es-AR" sz="1300" dirty="0"/>
          </a:p>
          <a:p>
            <a:pPr marL="1200150" lvl="2" indent="-285750" algn="l">
              <a:buFont typeface="Wingdings" panose="05000000000000000000" pitchFamily="2" charset="2"/>
              <a:buChar char="§"/>
            </a:pPr>
            <a:r>
              <a:rPr lang="es-AR" sz="1300" dirty="0"/>
              <a:t>&lt;</a:t>
            </a:r>
            <a:r>
              <a:rPr lang="es-AR" sz="1300" dirty="0" err="1"/>
              <a:t>div</a:t>
            </a:r>
            <a:r>
              <a:rPr lang="es-AR" sz="1300" dirty="0"/>
              <a:t>&gt;	Defines a </a:t>
            </a:r>
            <a:r>
              <a:rPr lang="es-AR" sz="1300" dirty="0" err="1"/>
              <a:t>section</a:t>
            </a:r>
            <a:r>
              <a:rPr lang="es-AR" sz="1300" dirty="0"/>
              <a:t> in a </a:t>
            </a:r>
            <a:r>
              <a:rPr lang="es-AR" sz="1300" dirty="0" err="1"/>
              <a:t>document</a:t>
            </a:r>
            <a:endParaRPr lang="es-AR" sz="1300" dirty="0"/>
          </a:p>
          <a:p>
            <a:pPr marL="1200150" lvl="2" indent="-285750" algn="l">
              <a:buFont typeface="Wingdings" panose="05000000000000000000" pitchFamily="2" charset="2"/>
              <a:buChar char="§"/>
            </a:pPr>
            <a:r>
              <a:rPr lang="es-AR" sz="1300" dirty="0"/>
              <a:t>&lt;</a:t>
            </a:r>
            <a:r>
              <a:rPr lang="es-AR" sz="1300" dirty="0" err="1"/>
              <a:t>span</a:t>
            </a:r>
            <a:r>
              <a:rPr lang="es-AR" sz="1300" dirty="0"/>
              <a:t>&gt;	Defines a </a:t>
            </a:r>
            <a:r>
              <a:rPr lang="es-AR" sz="1300" dirty="0" err="1"/>
              <a:t>section</a:t>
            </a:r>
            <a:r>
              <a:rPr lang="es-AR" sz="1300" dirty="0"/>
              <a:t> in a </a:t>
            </a:r>
            <a:r>
              <a:rPr lang="es-AR" sz="1300" dirty="0" err="1"/>
              <a:t>document</a:t>
            </a:r>
            <a:endParaRPr lang="es-AR" sz="1300" dirty="0"/>
          </a:p>
          <a:p>
            <a:pPr marL="285750" lvl="1" indent="-285750" algn="l">
              <a:buFont typeface="Wingdings" panose="05000000000000000000" pitchFamily="2" charset="2"/>
              <a:buChar char="§"/>
            </a:pPr>
            <a:r>
              <a:rPr lang="es-AR" sz="1300" dirty="0"/>
              <a:t>Meta </a:t>
            </a:r>
            <a:r>
              <a:rPr lang="es-AR" sz="1300" dirty="0" err="1"/>
              <a:t>Info</a:t>
            </a:r>
            <a:endParaRPr lang="es-AR" sz="1300" dirty="0"/>
          </a:p>
          <a:p>
            <a:pPr marL="285750" lvl="1" indent="-285750" algn="l">
              <a:buFont typeface="Wingdings" panose="05000000000000000000" pitchFamily="2" charset="2"/>
              <a:buChar char="§"/>
            </a:pPr>
            <a:r>
              <a:rPr lang="es-AR" sz="1300" dirty="0" err="1"/>
              <a:t>Programming</a:t>
            </a:r>
            <a:endParaRPr lang="es-AR" sz="1300" dirty="0"/>
          </a:p>
          <a:p>
            <a:pPr marL="1200150" lvl="2" indent="-285750" algn="l">
              <a:buFont typeface="Wingdings" panose="05000000000000000000" pitchFamily="2" charset="2"/>
              <a:buChar char="§"/>
            </a:pPr>
            <a:r>
              <a:rPr lang="es-AR" sz="1300" dirty="0"/>
              <a:t>&lt;script&gt;	Defines a </a:t>
            </a:r>
            <a:r>
              <a:rPr lang="es-AR" sz="1300" dirty="0" err="1"/>
              <a:t>client-side</a:t>
            </a:r>
            <a:r>
              <a:rPr lang="es-AR" sz="1300" dirty="0"/>
              <a:t> script</a:t>
            </a:r>
          </a:p>
          <a:p>
            <a:pPr lvl="1" algn="l"/>
            <a:endParaRPr lang="en-US" sz="1300" dirty="0"/>
          </a:p>
        </p:txBody>
      </p:sp>
      <p:sp>
        <p:nvSpPr>
          <p:cNvPr id="3" name="TextBox 2">
            <a:extLst>
              <a:ext uri="{FF2B5EF4-FFF2-40B4-BE49-F238E27FC236}">
                <a16:creationId xmlns:a16="http://schemas.microsoft.com/office/drawing/2014/main" id="{0B862382-EF39-479E-BB5F-F1ED2F6B3EB8}"/>
              </a:ext>
            </a:extLst>
          </p:cNvPr>
          <p:cNvSpPr txBox="1"/>
          <p:nvPr/>
        </p:nvSpPr>
        <p:spPr>
          <a:xfrm>
            <a:off x="7026232" y="3719386"/>
            <a:ext cx="3458296" cy="646331"/>
          </a:xfrm>
          <a:prstGeom prst="rect">
            <a:avLst/>
          </a:prstGeom>
          <a:noFill/>
        </p:spPr>
        <p:txBody>
          <a:bodyPr wrap="square" rtlCol="0">
            <a:spAutoFit/>
          </a:bodyPr>
          <a:lstStyle/>
          <a:p>
            <a:r>
              <a:rPr lang="es-AR" b="1" dirty="0"/>
              <a:t>SEE MORE REFERENCES ON </a:t>
            </a:r>
            <a:r>
              <a:rPr lang="es-AR" b="1" dirty="0">
                <a:hlinkClick r:id="rId2"/>
              </a:rPr>
              <a:t>W3CSCOOLS.COM</a:t>
            </a:r>
            <a:endParaRPr lang="en-US" dirty="0"/>
          </a:p>
        </p:txBody>
      </p:sp>
    </p:spTree>
    <p:extLst>
      <p:ext uri="{BB962C8B-B14F-4D97-AF65-F5344CB8AC3E}">
        <p14:creationId xmlns:p14="http://schemas.microsoft.com/office/powerpoint/2010/main" val="2427788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50"/>
              </a:spcBef>
              <a:spcAft>
                <a:spcPts val="50"/>
              </a:spcAft>
            </a:pPr>
            <a:r>
              <a:rPr lang="en-GB" dirty="0"/>
              <a:t>Block elements AND Inline elements</a:t>
            </a:r>
          </a:p>
        </p:txBody>
      </p:sp>
      <p:sp>
        <p:nvSpPr>
          <p:cNvPr id="3" name="Content Placeholder 2"/>
          <p:cNvSpPr>
            <a:spLocks noGrp="1"/>
          </p:cNvSpPr>
          <p:nvPr>
            <p:ph idx="13"/>
          </p:nvPr>
        </p:nvSpPr>
        <p:spPr>
          <a:xfrm>
            <a:off x="806824" y="2560355"/>
            <a:ext cx="5007236" cy="1205458"/>
          </a:xfrm>
        </p:spPr>
        <p:txBody>
          <a:bodyPr/>
          <a:lstStyle/>
          <a:p>
            <a:r>
              <a:rPr lang="en-US" dirty="0"/>
              <a:t>A block-level element always starts on a new line and takes up the full width available (stretches out to the left and right as far as it can).</a:t>
            </a:r>
          </a:p>
          <a:p>
            <a:r>
              <a:rPr lang="en-US" dirty="0"/>
              <a:t>The &lt;div&gt; element is a block-level element.</a:t>
            </a:r>
            <a:endParaRPr lang="en-GB" dirty="0"/>
          </a:p>
        </p:txBody>
      </p:sp>
      <p:sp>
        <p:nvSpPr>
          <p:cNvPr id="4" name="Content Placeholder 3"/>
          <p:cNvSpPr>
            <a:spLocks noGrp="1"/>
          </p:cNvSpPr>
          <p:nvPr>
            <p:ph idx="19"/>
          </p:nvPr>
        </p:nvSpPr>
        <p:spPr/>
        <p:txBody>
          <a:bodyPr/>
          <a:lstStyle/>
          <a:p>
            <a:r>
              <a:rPr lang="en-US" dirty="0"/>
              <a:t>BLOCK</a:t>
            </a:r>
            <a:endParaRPr lang="en-GB" dirty="0"/>
          </a:p>
        </p:txBody>
      </p:sp>
      <p:sp>
        <p:nvSpPr>
          <p:cNvPr id="5" name="Content Placeholder 4"/>
          <p:cNvSpPr>
            <a:spLocks noGrp="1"/>
          </p:cNvSpPr>
          <p:nvPr>
            <p:ph idx="20"/>
          </p:nvPr>
        </p:nvSpPr>
        <p:spPr>
          <a:xfrm>
            <a:off x="6346564" y="2568629"/>
            <a:ext cx="5007236" cy="959237"/>
          </a:xfrm>
        </p:spPr>
        <p:txBody>
          <a:bodyPr/>
          <a:lstStyle/>
          <a:p>
            <a:r>
              <a:rPr lang="en-US" dirty="0"/>
              <a:t>An inline element does not start on a new line and only takes up as much width as necessary.</a:t>
            </a:r>
          </a:p>
          <a:p>
            <a:r>
              <a:rPr lang="en-US" dirty="0"/>
              <a:t>This is an inline &lt;span&gt; element inside a paragraph.</a:t>
            </a:r>
          </a:p>
        </p:txBody>
      </p:sp>
      <p:sp>
        <p:nvSpPr>
          <p:cNvPr id="6" name="Content Placeholder 5"/>
          <p:cNvSpPr>
            <a:spLocks noGrp="1"/>
          </p:cNvSpPr>
          <p:nvPr>
            <p:ph idx="21"/>
          </p:nvPr>
        </p:nvSpPr>
        <p:spPr/>
        <p:txBody>
          <a:bodyPr/>
          <a:lstStyle/>
          <a:p>
            <a:r>
              <a:rPr lang="en-US" dirty="0"/>
              <a:t>INLINE</a:t>
            </a:r>
            <a:endParaRPr lang="en-GB" dirty="0"/>
          </a:p>
        </p:txBody>
      </p:sp>
      <p:sp>
        <p:nvSpPr>
          <p:cNvPr id="14" name="TextBox 13"/>
          <p:cNvSpPr txBox="1"/>
          <p:nvPr/>
        </p:nvSpPr>
        <p:spPr>
          <a:xfrm>
            <a:off x="4361358" y="5343494"/>
            <a:ext cx="1113576" cy="407310"/>
          </a:xfrm>
          <a:prstGeom prst="rect">
            <a:avLst/>
          </a:prstGeom>
          <a:noFill/>
        </p:spPr>
        <p:txBody>
          <a:bodyPr wrap="square" rtlCol="0">
            <a:spAutoFit/>
          </a:bodyPr>
          <a:lstStyle/>
          <a:p>
            <a:pPr algn="ctr"/>
            <a:r>
              <a:rPr lang="en-US" sz="2000" b="1" spc="-150" dirty="0">
                <a:solidFill>
                  <a:schemeClr val="bg1"/>
                </a:solidFill>
                <a:latin typeface="Arial Narrow" charset="0"/>
                <a:ea typeface="Arial Narrow" charset="0"/>
                <a:cs typeface="Arial Narrow" charset="0"/>
              </a:rPr>
              <a:t>TEXT</a:t>
            </a:r>
            <a:endParaRPr lang="en-GB" sz="2000" b="1" spc="-150" dirty="0">
              <a:solidFill>
                <a:schemeClr val="bg1"/>
              </a:solidFill>
              <a:latin typeface="Arial Narrow" charset="0"/>
              <a:ea typeface="Arial Narrow" charset="0"/>
              <a:cs typeface="Arial Narrow" charset="0"/>
            </a:endParaRPr>
          </a:p>
        </p:txBody>
      </p:sp>
      <p:sp>
        <p:nvSpPr>
          <p:cNvPr id="23" name="TextBox 22">
            <a:extLst>
              <a:ext uri="{FF2B5EF4-FFF2-40B4-BE49-F238E27FC236}">
                <a16:creationId xmlns:a16="http://schemas.microsoft.com/office/drawing/2014/main" id="{C4B28425-997D-463D-BA33-436D110BF1A7}"/>
              </a:ext>
            </a:extLst>
          </p:cNvPr>
          <p:cNvSpPr txBox="1"/>
          <p:nvPr/>
        </p:nvSpPr>
        <p:spPr>
          <a:xfrm>
            <a:off x="4102963" y="4381082"/>
            <a:ext cx="3986074" cy="830997"/>
          </a:xfrm>
          <a:prstGeom prst="rect">
            <a:avLst/>
          </a:prstGeom>
          <a:noFill/>
        </p:spPr>
        <p:txBody>
          <a:bodyPr wrap="square" rtlCol="0">
            <a:spAutoFit/>
          </a:bodyPr>
          <a:lstStyle/>
          <a:p>
            <a:r>
              <a:rPr lang="en-US" sz="4800" dirty="0">
                <a:latin typeface="Arial Narrow Bold" panose="020B0706020202030204" pitchFamily="34" charset="0"/>
                <a:hlinkClick r:id="rId2"/>
              </a:rPr>
              <a:t>EXAMPLES</a:t>
            </a:r>
            <a:endParaRPr lang="en-US" sz="4800" dirty="0">
              <a:latin typeface="Arial Narrow Bold" panose="020B0706020202030204" pitchFamily="34" charset="0"/>
            </a:endParaRPr>
          </a:p>
        </p:txBody>
      </p:sp>
    </p:spTree>
    <p:extLst>
      <p:ext uri="{BB962C8B-B14F-4D97-AF65-F5344CB8AC3E}">
        <p14:creationId xmlns:p14="http://schemas.microsoft.com/office/powerpoint/2010/main" val="3813063257"/>
      </p:ext>
    </p:extLst>
  </p:cSld>
  <p:clrMapOvr>
    <a:masterClrMapping/>
  </p:clrMapOvr>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Presentation template - 2017 [Read-Only]" id="{EA5B4096-A32F-4A36-A33C-70736581054B}" vid="{9786BB1C-8CFD-4093-A05A-DAC9FC9318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27SRNQJM56W6-1906733393-32</_dlc_DocId>
    <_dlc_DocIdUrl xmlns="9a90466d-298e-42c6-9514-fada4205df45">
      <Url>https://endava.sharepoint.com/Disciplines/Testing/_layouts/15/DocIdRedir.aspx?ID=27SRNQJM56W6-1906733393-32</Url>
      <Description>27SRNQJM56W6-1906733393-32</Description>
    </_dlc_DocIdUrl>
    <SharedWithUsers xmlns="9a90466d-298e-42c6-9514-fada4205df45">
      <UserInfo>
        <DisplayName>Jamie McCulloch</DisplayName>
        <AccountId>2162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BA3A3001B707469C2F287A08717F7C" ma:contentTypeVersion="4" ma:contentTypeDescription="Create a new document." ma:contentTypeScope="" ma:versionID="6306f56b700c2c8183c2f88261845de8">
  <xsd:schema xmlns:xsd="http://www.w3.org/2001/XMLSchema" xmlns:xs="http://www.w3.org/2001/XMLSchema" xmlns:p="http://schemas.microsoft.com/office/2006/metadata/properties" xmlns:ns2="9a90466d-298e-42c6-9514-fada4205df45" xmlns:ns3="bd38f556-0e25-4ec4-853a-ab69838aac2a" targetNamespace="http://schemas.microsoft.com/office/2006/metadata/properties" ma:root="true" ma:fieldsID="a8b77286637e6c5b7f289879c48dea8b" ns2:_="" ns3:_="">
    <xsd:import namespace="9a90466d-298e-42c6-9514-fada4205df45"/>
    <xsd:import namespace="bd38f556-0e25-4ec4-853a-ab69838aac2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38f556-0e25-4ec4-853a-ab69838aac2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E70423-9FE9-4B65-9BE2-E34FCE1BD5F6}">
  <ds:schemaRefs>
    <ds:schemaRef ds:uri="http://schemas.microsoft.com/sharepoint/v3"/>
    <ds:schemaRef ds:uri="http://purl.org/dc/terms/"/>
    <ds:schemaRef ds:uri="http://schemas.openxmlformats.org/package/2006/metadata/core-properties"/>
    <ds:schemaRef ds:uri="72899ffe-c9be-4b57-81d3-c0709dcc2e4b"/>
    <ds:schemaRef ds:uri="http://schemas.microsoft.com/office/2006/documentManagement/types"/>
    <ds:schemaRef ds:uri="9a90466d-298e-42c6-9514-fada4205df45"/>
    <ds:schemaRef ds:uri="http://purl.org/dc/elements/1.1/"/>
    <ds:schemaRef ds:uri="http://schemas.microsoft.com/office/2006/metadata/properties"/>
    <ds:schemaRef ds:uri="b00bdadb-5151-4b9a-bcb6-794e3648a446"/>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53EEEEFA-01C4-477C-97EB-C5CB40672BF0}"/>
</file>

<file path=customXml/itemProps3.xml><?xml version="1.0" encoding="utf-8"?>
<ds:datastoreItem xmlns:ds="http://schemas.openxmlformats.org/officeDocument/2006/customXml" ds:itemID="{9990C24C-EDC0-438B-852E-B912CB570526}">
  <ds:schemaRefs>
    <ds:schemaRef ds:uri="http://schemas.microsoft.com/sharepoint/events"/>
  </ds:schemaRefs>
</ds:datastoreItem>
</file>

<file path=customXml/itemProps4.xml><?xml version="1.0" encoding="utf-8"?>
<ds:datastoreItem xmlns:ds="http://schemas.openxmlformats.org/officeDocument/2006/customXml" ds:itemID="{F42C2D96-7AE6-498C-A65A-58BFE51032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Presentation template - 2017</Template>
  <TotalTime>194</TotalTime>
  <Words>374</Words>
  <Application>Microsoft Office PowerPoint</Application>
  <PresentationFormat>Widescreen</PresentationFormat>
  <Paragraphs>111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Narrow</vt:lpstr>
      <vt:lpstr>Arial Narrow Bold</vt:lpstr>
      <vt:lpstr>Calibri</vt:lpstr>
      <vt:lpstr>Helvetica Neue Light</vt:lpstr>
      <vt:lpstr>Wingdings</vt:lpstr>
      <vt:lpstr>Endava PPT slides</vt:lpstr>
      <vt:lpstr>Basic Html for automation</vt:lpstr>
      <vt:lpstr>agenda</vt:lpstr>
      <vt:lpstr>What is HTML?</vt:lpstr>
      <vt:lpstr>What does HTML Tag mean?</vt:lpstr>
      <vt:lpstr>Nested Tags </vt:lpstr>
      <vt:lpstr>HTML Basic Structure </vt:lpstr>
      <vt:lpstr>Html common tags (By Category) </vt:lpstr>
      <vt:lpstr>Html common tags Cont…</vt:lpstr>
      <vt:lpstr>Block elements AND Inline elements</vt:lpstr>
      <vt:lpstr>Attributes</vt:lpstr>
      <vt:lpstr>HTML5</vt:lpstr>
      <vt:lpstr>references</vt:lpstr>
      <vt:lpstr>PowerPoint Presentation</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Adelquis Trinidad</dc:creator>
  <cp:lastModifiedBy>Adelquis Trinidad</cp:lastModifiedBy>
  <cp:revision>31</cp:revision>
  <cp:lastPrinted>2015-07-09T12:46:33Z</cp:lastPrinted>
  <dcterms:created xsi:type="dcterms:W3CDTF">2018-12-14T16:34:11Z</dcterms:created>
  <dcterms:modified xsi:type="dcterms:W3CDTF">2019-01-21T20:57:48Z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0x01010064BA3A3001B707469C2F287A08717F7C</vt:lpwstr>
  </property>
  <property fmtid="{D5CDD505-2E9C-101B-9397-08002B2CF9AE}" pid="3" name="_dlc_DocIdItemGuid">
    <vt:lpwstr>aac5d981-5048-401d-ab2f-aeb4aa712fe4</vt:lpwstr>
  </property>
  <property fmtid="{D5CDD505-2E9C-101B-9397-08002B2CF9AE}" pid="4" name="_dlc_policyId">
    <vt:lpwstr/>
  </property>
  <property fmtid="{D5CDD505-2E9C-101B-9397-08002B2CF9AE}" pid="5" name="ItemRetentionFormula">
    <vt:lpwstr/>
  </property>
</Properties>
</file>